
<file path=[Content_Types].xml><?xml version="1.0" encoding="utf-8"?>
<Types xmlns="http://schemas.openxmlformats.org/package/2006/content-types">
  <Default Extension="png" ContentType="image/png"/>
  <Default Extension="bin" ContentType="image/x-e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77.bin" ContentType="image/png"/>
  <Override PartName="/ppt/media/image79.bin" ContentType="image/pn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2"/>
  </p:notesMasterIdLst>
  <p:handoutMasterIdLst>
    <p:handoutMasterId r:id="rId43"/>
  </p:handoutMasterIdLst>
  <p:sldIdLst>
    <p:sldId id="1528" r:id="rId5"/>
    <p:sldId id="1534" r:id="rId6"/>
    <p:sldId id="1547" r:id="rId7"/>
    <p:sldId id="1548" r:id="rId8"/>
    <p:sldId id="1556" r:id="rId9"/>
    <p:sldId id="1570" r:id="rId10"/>
    <p:sldId id="1583" r:id="rId11"/>
    <p:sldId id="1572" r:id="rId12"/>
    <p:sldId id="1573" r:id="rId13"/>
    <p:sldId id="1574" r:id="rId14"/>
    <p:sldId id="1585" r:id="rId15"/>
    <p:sldId id="1584" r:id="rId16"/>
    <p:sldId id="1580" r:id="rId17"/>
    <p:sldId id="1589" r:id="rId18"/>
    <p:sldId id="1586" r:id="rId19"/>
    <p:sldId id="1587" r:id="rId20"/>
    <p:sldId id="1588" r:id="rId21"/>
    <p:sldId id="1575" r:id="rId22"/>
    <p:sldId id="1579" r:id="rId23"/>
    <p:sldId id="1591" r:id="rId24"/>
    <p:sldId id="1592" r:id="rId25"/>
    <p:sldId id="1593" r:id="rId26"/>
    <p:sldId id="1558" r:id="rId27"/>
    <p:sldId id="1559" r:id="rId28"/>
    <p:sldId id="1560" r:id="rId29"/>
    <p:sldId id="1561" r:id="rId30"/>
    <p:sldId id="1562" r:id="rId31"/>
    <p:sldId id="1564" r:id="rId32"/>
    <p:sldId id="1565" r:id="rId33"/>
    <p:sldId id="1566" r:id="rId34"/>
    <p:sldId id="1567" r:id="rId35"/>
    <p:sldId id="1568" r:id="rId36"/>
    <p:sldId id="1569" r:id="rId37"/>
    <p:sldId id="1563" r:id="rId38"/>
    <p:sldId id="1590" r:id="rId39"/>
    <p:sldId id="1582" r:id="rId40"/>
    <p:sldId id="1535"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DC2E9"/>
    <a:srgbClr val="0078D7"/>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55" autoAdjust="0"/>
    <p:restoredTop sz="94828" autoAdjust="0"/>
  </p:normalViewPr>
  <p:slideViewPr>
    <p:cSldViewPr>
      <p:cViewPr varScale="1">
        <p:scale>
          <a:sx n="64" d="100"/>
          <a:sy n="64" d="100"/>
        </p:scale>
        <p:origin x="1122"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10/4/2016 12:51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10/4/2016 12:51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go.microsoft.com/fwlink/p/?LinkID=746459"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RENTENTION HOLD</a:t>
            </a:r>
          </a:p>
          <a:p>
            <a:r>
              <a:rPr lang="es-ES" dirty="0"/>
              <a:t>+ </a:t>
            </a:r>
            <a:r>
              <a:rPr lang="es-ES" dirty="0" err="1"/>
              <a:t>Deletion</a:t>
            </a:r>
            <a:r>
              <a:rPr lang="es-ES" dirty="0"/>
              <a:t> </a:t>
            </a:r>
          </a:p>
          <a:p>
            <a:r>
              <a:rPr lang="es-ES" dirty="0"/>
              <a:t>+ </a:t>
            </a:r>
            <a:r>
              <a:rPr lang="es-ES" dirty="0" err="1"/>
              <a:t>Preservation</a:t>
            </a:r>
            <a:endParaRPr lang="es-ES" dirty="0"/>
          </a:p>
          <a:p>
            <a:r>
              <a:rPr lang="en-US" dirty="0"/>
              <a:t>A preservation policy can preserve content for a specific time period, and at the end of that time period, the content’s automatically released from the policy</a:t>
            </a:r>
          </a:p>
          <a:p>
            <a:r>
              <a:rPr lang="en-US" dirty="0"/>
              <a:t>The policy can also be locked so that no one can turn off the policy or make it less restrictive</a:t>
            </a:r>
            <a:endParaRPr lang="es-ES" dirty="0"/>
          </a:p>
          <a:p>
            <a:endParaRPr lang="es-ES" dirty="0"/>
          </a:p>
          <a:p>
            <a:r>
              <a:rPr lang="en-US" b="1" dirty="0"/>
              <a:t>If you need to hold content as part of a legal or eDiscovery requirement, use an eDiscovery hold.</a:t>
            </a:r>
            <a:r>
              <a:rPr lang="en-US" dirty="0"/>
              <a:t> For example, if you need to hold content in specific locations as part of a legal request, use an eDiscovery hold. In eDiscovery, the content relevant to a case is typically sensitive or privileged, so different cases can be restricted to different members. In addition, eDiscovery supports content searches that can be saved, previewed, analyzed with Advanced eDiscovery, or have the results exported. </a:t>
            </a:r>
          </a:p>
          <a:p>
            <a:r>
              <a:rPr lang="en-US" dirty="0"/>
              <a:t>Unlike a preservation policy, an eDiscovery hold cannot specify a time period – an eDiscovery hold is in effect until you turn it off or delete it. Also, an eDiscovery hold cannot be locked.</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9305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fld id="{1C8050B3-E212-4543-9D5D-7853F1CF6699}" type="datetime1">
              <a:rPr lang="en-US" smtClean="0"/>
              <a:t>10/4/2016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a:t>Microsoft Office365</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78270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fld id="{1C8050B3-E212-4543-9D5D-7853F1CF6699}" type="datetime1">
              <a:rPr lang="en-US" smtClean="0"/>
              <a:t>10/4/2016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a:t>Microsoft Office365</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20513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fld id="{1C8050B3-E212-4543-9D5D-7853F1CF6699}" type="datetime1">
              <a:rPr lang="en-US" smtClean="0"/>
              <a:t>10/4/2016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a:t>Microsoft Office365</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57813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14148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fld id="{1C8050B3-E212-4543-9D5D-7853F1CF6699}" type="datetime1">
              <a:rPr lang="en-US" smtClean="0"/>
              <a:t>10/4/2016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a:t>Microsoft Office365</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654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12:51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940751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lvl="0"/>
            <a:r>
              <a:rPr lang="en-US" sz="900" kern="1200" dirty="0">
                <a:solidFill>
                  <a:schemeClr val="tx1"/>
                </a:solidFill>
                <a:effectLst/>
                <a:latin typeface="Segoe UI Light" pitchFamily="34" charset="0"/>
                <a:ea typeface="+mn-ea"/>
                <a:cs typeface="+mn-cs"/>
              </a:rPr>
              <a:t>Corporate email is one of the most important resources that employees need to access in order to be productive. But organizations want to keep corporate information secure by restricting access on devices that are not enrolled or not compliant with corporate policies. In the scenario that you see here, a user has enrolled a device into the Intune service and is now trying to access corporate email by using Microsoft Office 365 or Exchange on-premises. Based upon the settings defined by the IT administrator at the user’s company, the user’s device is </a:t>
            </a:r>
            <a:r>
              <a:rPr lang="en-US" sz="900" kern="1200" baseline="0" dirty="0">
                <a:solidFill>
                  <a:schemeClr val="tx1"/>
                </a:solidFill>
                <a:effectLst/>
                <a:latin typeface="Segoe UI Light" pitchFamily="34" charset="0"/>
                <a:ea typeface="+mn-ea"/>
                <a:cs typeface="+mn-cs"/>
              </a:rPr>
              <a:t>still</a:t>
            </a:r>
            <a:r>
              <a:rPr lang="en-US" sz="900" kern="1200" dirty="0">
                <a:solidFill>
                  <a:schemeClr val="tx1"/>
                </a:solidFill>
                <a:effectLst/>
                <a:latin typeface="Segoe UI Light" pitchFamily="34" charset="0"/>
                <a:ea typeface="+mn-ea"/>
                <a:cs typeface="+mn-cs"/>
              </a:rPr>
              <a:t> not compliant. During the policy verification process performed by Intune, the user’s access is blocked until the device is encrypted,</a:t>
            </a:r>
            <a:r>
              <a:rPr lang="en-US" sz="900" kern="1200" baseline="0" dirty="0">
                <a:solidFill>
                  <a:schemeClr val="tx1"/>
                </a:solidFill>
                <a:effectLst/>
                <a:latin typeface="Segoe UI Light" pitchFamily="34" charset="0"/>
                <a:ea typeface="+mn-ea"/>
                <a:cs typeface="+mn-cs"/>
              </a:rPr>
              <a:t> a </a:t>
            </a:r>
            <a:r>
              <a:rPr lang="en-US" sz="900" kern="1200" dirty="0">
                <a:solidFill>
                  <a:schemeClr val="tx1"/>
                </a:solidFill>
                <a:effectLst/>
                <a:latin typeface="Segoe UI Light" pitchFamily="34" charset="0"/>
                <a:ea typeface="+mn-ea"/>
                <a:cs typeface="+mn-cs"/>
              </a:rPr>
              <a:t>passcode is set, and the device is</a:t>
            </a:r>
            <a:r>
              <a:rPr lang="en-US" sz="900" kern="1200" baseline="0" dirty="0">
                <a:solidFill>
                  <a:schemeClr val="tx1"/>
                </a:solidFill>
                <a:effectLst/>
                <a:latin typeface="Segoe UI Light" pitchFamily="34" charset="0"/>
                <a:ea typeface="+mn-ea"/>
                <a:cs typeface="+mn-cs"/>
              </a:rPr>
              <a:t> no longer</a:t>
            </a:r>
            <a:r>
              <a:rPr lang="en-US" sz="900" kern="1200" dirty="0">
                <a:solidFill>
                  <a:schemeClr val="tx1"/>
                </a:solidFill>
                <a:effectLst/>
                <a:latin typeface="Segoe UI Light" pitchFamily="34" charset="0"/>
                <a:ea typeface="+mn-ea"/>
                <a:cs typeface="+mn-cs"/>
              </a:rPr>
              <a:t> jailbroken or rooted.</a:t>
            </a:r>
          </a:p>
          <a:p>
            <a:pPr lvl="0"/>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Now, if a user tries to access corporate email and their device is not enrolled or not compliant based upon  the settings defined by the IT admin, the user experience is pretty intuitive. The user will receive an email explaining why access has been blocked with steps for how to resolve the issue.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With Windows 10, Intune can</a:t>
            </a:r>
            <a:r>
              <a:rPr lang="en-US" sz="900" kern="1200" baseline="0" dirty="0">
                <a:solidFill>
                  <a:schemeClr val="tx1"/>
                </a:solidFill>
                <a:effectLst/>
                <a:latin typeface="Segoe UI Light" pitchFamily="34" charset="0"/>
                <a:ea typeface="+mn-ea"/>
                <a:cs typeface="+mn-cs"/>
              </a:rPr>
              <a:t> verify additional device compliance attributes such as antivirus status, firewall status, </a:t>
            </a:r>
            <a:r>
              <a:rPr lang="en-US" sz="900" dirty="0">
                <a:latin typeface="Segoe UI Light" pitchFamily="34" charset="0"/>
                <a:cs typeface="+mn-cs"/>
              </a:rPr>
              <a:t>update</a:t>
            </a:r>
            <a:r>
              <a:rPr lang="en-US" sz="900" kern="1200" baseline="0" dirty="0">
                <a:solidFill>
                  <a:schemeClr val="tx1"/>
                </a:solidFill>
                <a:effectLst/>
                <a:latin typeface="Segoe UI Light" pitchFamily="34" charset="0"/>
                <a:ea typeface="+mn-ea"/>
                <a:cs typeface="+mn-cs"/>
              </a:rPr>
              <a:t> state, and can verify measured boot integrity status by using the Windows Provable PC Health service.</a:t>
            </a:r>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246205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sz="1200" b="1" kern="1200" dirty="0">
              <a:solidFill>
                <a:schemeClr val="tx1"/>
              </a:solidFill>
              <a:latin typeface="Segoe UI Light" pitchFamily="34"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DE25042A-7F1D-F947-8AC5-1DC5194A3EA7}" type="slidenum">
              <a:rPr lang="en-US" smtClean="0"/>
              <a:pPr>
                <a:defRPr/>
              </a:pPr>
              <a:t>25</a:t>
            </a:fld>
            <a:endParaRPr lang="en-US" dirty="0"/>
          </a:p>
        </p:txBody>
      </p:sp>
    </p:spTree>
    <p:extLst>
      <p:ext uri="{BB962C8B-B14F-4D97-AF65-F5344CB8AC3E}">
        <p14:creationId xmlns:p14="http://schemas.microsoft.com/office/powerpoint/2010/main" val="631286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sz="3200" b="1" dirty="0">
                <a:latin typeface="Segoe UI" panose="020B0502040204020203" pitchFamily="34" charset="0"/>
                <a:cs typeface="Segoe UI" panose="020B0502040204020203" pitchFamily="34" charset="0"/>
              </a:rPr>
              <a:t>Admin</a:t>
            </a:r>
          </a:p>
          <a:p>
            <a:endParaRPr lang="en-US" dirty="0">
              <a:latin typeface="Segoe UI" panose="020B0502040204020203" pitchFamily="34" charset="0"/>
              <a:cs typeface="Segoe UI" panose="020B0502040204020203" pitchFamily="34" charset="0"/>
            </a:endParaRPr>
          </a:p>
          <a:p>
            <a:pPr marL="342900" indent="-342900">
              <a:buFont typeface="+mj-lt"/>
              <a:buAutoNum type="arabicPeriod"/>
            </a:pPr>
            <a:r>
              <a:rPr lang="en-US" dirty="0">
                <a:latin typeface="Segoe UI" panose="020B0502040204020203" pitchFamily="34" charset="0"/>
                <a:cs typeface="Segoe UI" panose="020B0502040204020203" pitchFamily="34" charset="0"/>
              </a:rPr>
              <a:t>Creates Mobile Application Management policies</a:t>
            </a:r>
          </a:p>
          <a:p>
            <a:pPr marL="342900" indent="-342900">
              <a:buFont typeface="+mj-lt"/>
              <a:buAutoNum type="arabicPeriod"/>
            </a:pPr>
            <a:r>
              <a:rPr lang="en-US" dirty="0">
                <a:latin typeface="Segoe UI" panose="020B0502040204020203" pitchFamily="34" charset="0"/>
                <a:cs typeface="Segoe UI" panose="020B0502040204020203" pitchFamily="34" charset="0"/>
              </a:rPr>
              <a:t>Associates the policy to the app</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Existing apps can be restricted by policies</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In-house, you can be repackaged using App Wrapping tool </a:t>
            </a:r>
          </a:p>
          <a:p>
            <a:pPr marL="342900" indent="-342900">
              <a:buFont typeface="+mj-lt"/>
              <a:buAutoNum type="arabicPeriod"/>
            </a:pPr>
            <a:r>
              <a:rPr lang="en-US" dirty="0">
                <a:latin typeface="Segoe UI" panose="020B0502040204020203" pitchFamily="34" charset="0"/>
                <a:cs typeface="Segoe UI" panose="020B0502040204020203" pitchFamily="34" charset="0"/>
              </a:rPr>
              <a:t>Deploys it to users or devices</a:t>
            </a:r>
          </a:p>
          <a:p>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r>
              <a:rPr lang="en-US" sz="3200" b="1" dirty="0">
                <a:latin typeface="Segoe UI" panose="020B0502040204020203" pitchFamily="34" charset="0"/>
                <a:cs typeface="Segoe UI" panose="020B0502040204020203" pitchFamily="34" charset="0"/>
              </a:rPr>
              <a:t>User</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End users can install managed apps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Users can only move or share data between managed apps</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https://technet.microsoft.com/en-us/library/mt574220.aspx</a:t>
            </a:r>
          </a:p>
          <a:p>
            <a:pPr marL="0" indent="0">
              <a:buFont typeface="Arial" panose="020B0604020202020204" pitchFamily="34" charset="0"/>
              <a:buNone/>
            </a:pPr>
            <a:endParaRPr lang="en-US" dirty="0">
              <a:latin typeface="Segoe UI" panose="020B0502040204020203" pitchFamily="34" charset="0"/>
              <a:cs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DE25042A-7F1D-F947-8AC5-1DC5194A3EA7}" type="slidenum">
              <a:rPr lang="en-US" smtClean="0"/>
              <a:pPr>
                <a:defRPr/>
              </a:pPr>
              <a:t>26</a:t>
            </a:fld>
            <a:endParaRPr lang="en-US" dirty="0"/>
          </a:p>
        </p:txBody>
      </p:sp>
    </p:spTree>
    <p:extLst>
      <p:ext uri="{BB962C8B-B14F-4D97-AF65-F5344CB8AC3E}">
        <p14:creationId xmlns:p14="http://schemas.microsoft.com/office/powerpoint/2010/main" val="867834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67552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With the increase of employee-owned devices in the enterprise, there’s also an increasing risk of accidental data disclosure through apps and services that are outside of the enterprise’s control like email, social media, and the public cloud.</a:t>
            </a:r>
          </a:p>
          <a:p>
            <a:endParaRPr lang="en-US" dirty="0"/>
          </a:p>
          <a:p>
            <a:r>
              <a:rPr lang="en-US" dirty="0"/>
              <a:t>Many of the existing solutions try to address this issue by requiring employees to switch between personal and work containers and apps, which can lead to a less than optimal user experience. The Windows 10 feature code-named Windows Information Protection (WIP) offers a better user experience, while helping to better separate and protect enterprise apps and data against disclosure risks across both company and personal devices, without requiring changes in environments or apps. Additionally, WIP when used with Azure Rights Management (RMS) can help to protect your enterprise data locally, persisting the protection even when your data roams or is shared. </a:t>
            </a:r>
          </a:p>
          <a:p>
            <a:endParaRPr lang="en-US" dirty="0"/>
          </a:p>
          <a:p>
            <a:r>
              <a:rPr lang="en-US" dirty="0"/>
              <a:t>With Intune, IT admins can manage WIP policies to protect corporate data</a:t>
            </a:r>
            <a:r>
              <a:rPr lang="en-US" baseline="0" dirty="0"/>
              <a:t> (this is</a:t>
            </a:r>
            <a:r>
              <a:rPr lang="en-US" dirty="0"/>
              <a:t> </a:t>
            </a:r>
            <a:r>
              <a:rPr lang="en-US" baseline="0" dirty="0"/>
              <a:t>similar to the Intune MAM capabilities for iOS and Android). Additional management capabilities for data protection and separation are also available with Windows 10.</a:t>
            </a:r>
          </a:p>
          <a:p>
            <a:endParaRPr lang="en-US" baseline="0" dirty="0"/>
          </a:p>
          <a:p>
            <a:r>
              <a:rPr lang="en-US" baseline="0" dirty="0"/>
              <a:t>Note: With WIP, you can protect Windows 10 apps and data without the need for an App Wrapping Tool or App SDK.</a:t>
            </a:r>
            <a:endParaRPr lang="en-US" dirty="0"/>
          </a:p>
        </p:txBody>
      </p:sp>
      <p:sp>
        <p:nvSpPr>
          <p:cNvPr id="4" name="Slide Number Placeholder 3"/>
          <p:cNvSpPr>
            <a:spLocks noGrp="1"/>
          </p:cNvSpPr>
          <p:nvPr>
            <p:ph type="sldNum" sz="quarter" idx="10"/>
          </p:nvPr>
        </p:nvSpPr>
        <p:spPr/>
        <p:txBody>
          <a:bodyPr/>
          <a:lstStyle/>
          <a:p>
            <a:fld id="{87A2D2A7-FEDB-4FEC-BF57-39E9383DCE56}" type="slidenum">
              <a:rPr lang="en-US" smtClean="0"/>
              <a:t>27</a:t>
            </a:fld>
            <a:endParaRPr lang="en-US" dirty="0"/>
          </a:p>
        </p:txBody>
      </p:sp>
    </p:spTree>
    <p:extLst>
      <p:ext uri="{BB962C8B-B14F-4D97-AF65-F5344CB8AC3E}">
        <p14:creationId xmlns:p14="http://schemas.microsoft.com/office/powerpoint/2010/main" val="2357234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b="1" dirty="0">
                <a:effectLst/>
                <a:latin typeface="Calibri" panose="020F0502020204030204" pitchFamily="34" charset="0"/>
                <a:ea typeface="Calibri" panose="020F0502020204030204" pitchFamily="34" charset="0"/>
                <a:cs typeface="Times New Roman" panose="02020603050405020304" pitchFamily="18" charset="0"/>
              </a:rPr>
              <a:t>Block:</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br>
              <a:rPr lang="en-US" sz="900" dirty="0">
                <a:effectLst/>
                <a:latin typeface="Calibri" panose="020F0502020204030204" pitchFamily="34" charset="0"/>
                <a:ea typeface="Calibri" panose="020F0502020204030204" pitchFamily="34" charset="0"/>
                <a:cs typeface="Times New Roman" panose="02020603050405020304" pitchFamily="18" charset="0"/>
              </a:rPr>
            </a:br>
            <a:r>
              <a:rPr lang="en-US" sz="900" dirty="0">
                <a:effectLst/>
                <a:latin typeface="Calibri" panose="020F0502020204030204" pitchFamily="34" charset="0"/>
                <a:ea typeface="Calibri" panose="020F0502020204030204" pitchFamily="34" charset="0"/>
                <a:cs typeface="Times New Roman" panose="02020603050405020304" pitchFamily="18" charset="0"/>
              </a:rPr>
              <a:t>WIP looks for inappropriate data sharing practices and stops the employee from completing the action. This can include sharing info across non-enterprise-protected apps in addition to sharing enterprise data between apps or attempting to share outside of your organization’s network.</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b="1" dirty="0">
                <a:effectLst/>
                <a:latin typeface="Calibri" panose="020F0502020204030204" pitchFamily="34" charset="0"/>
                <a:ea typeface="Calibri" panose="020F0502020204030204" pitchFamily="34" charset="0"/>
                <a:cs typeface="Times New Roman" panose="02020603050405020304" pitchFamily="18" charset="0"/>
              </a:rPr>
              <a:t>Override: </a:t>
            </a:r>
            <a:br>
              <a:rPr lang="en-US" sz="900" b="1" dirty="0">
                <a:effectLst/>
                <a:latin typeface="Calibri" panose="020F0502020204030204" pitchFamily="34" charset="0"/>
                <a:ea typeface="Calibri" panose="020F0502020204030204" pitchFamily="34" charset="0"/>
                <a:cs typeface="Times New Roman" panose="02020603050405020304" pitchFamily="18" charset="0"/>
              </a:rPr>
            </a:br>
            <a:r>
              <a:rPr lang="en-US" sz="900" dirty="0">
                <a:effectLst/>
                <a:latin typeface="Calibri" panose="020F0502020204030204" pitchFamily="34" charset="0"/>
                <a:ea typeface="Calibri" panose="020F0502020204030204" pitchFamily="34" charset="0"/>
                <a:cs typeface="Times New Roman" panose="02020603050405020304" pitchFamily="18" charset="0"/>
              </a:rPr>
              <a:t>WIP looks for inappropriate data sharing, warning employees if they do something deemed potentially unsafe. However, this management mode lets the employee override the policy and share the data, logging the action to your audit log, accessible through the </a:t>
            </a:r>
            <a:r>
              <a:rPr lang="en-US" sz="9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Reporting CSP</a:t>
            </a:r>
            <a:r>
              <a:rPr lang="en-US" sz="9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b="1" dirty="0">
                <a:effectLst/>
                <a:latin typeface="Calibri" panose="020F0502020204030204" pitchFamily="34" charset="0"/>
                <a:ea typeface="Calibri" panose="020F0502020204030204" pitchFamily="34" charset="0"/>
                <a:cs typeface="Times New Roman" panose="02020603050405020304" pitchFamily="18" charset="0"/>
              </a:rPr>
              <a:t>Silent: </a:t>
            </a:r>
            <a:br>
              <a:rPr lang="en-US" sz="900" b="1" dirty="0">
                <a:effectLst/>
                <a:latin typeface="Calibri" panose="020F0502020204030204" pitchFamily="34" charset="0"/>
                <a:ea typeface="Calibri" panose="020F0502020204030204" pitchFamily="34" charset="0"/>
                <a:cs typeface="Times New Roman" panose="02020603050405020304" pitchFamily="18" charset="0"/>
              </a:rPr>
            </a:br>
            <a:r>
              <a:rPr lang="en-US" sz="900" dirty="0">
                <a:effectLst/>
                <a:latin typeface="Calibri" panose="020F0502020204030204" pitchFamily="34" charset="0"/>
                <a:ea typeface="Calibri" panose="020F0502020204030204" pitchFamily="34" charset="0"/>
                <a:cs typeface="Times New Roman" panose="02020603050405020304" pitchFamily="18" charset="0"/>
              </a:rPr>
              <a:t>WIP runs silently, logging inappropriate data sharing, without blocking anything that would’ve been prompted for employee interaction while in Override mode. Un-allowed actions, like apps inappropriately trying to access a network resource or WIP-protected data, are still blocked.</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b="1" dirty="0">
                <a:effectLst/>
                <a:latin typeface="Calibri" panose="020F0502020204030204" pitchFamily="34" charset="0"/>
                <a:ea typeface="Calibri" panose="020F0502020204030204" pitchFamily="34" charset="0"/>
                <a:cs typeface="Times New Roman" panose="02020603050405020304" pitchFamily="18" charset="0"/>
              </a:rPr>
              <a:t>Off: </a:t>
            </a:r>
            <a:br>
              <a:rPr lang="en-US" sz="900" b="1" dirty="0">
                <a:effectLst/>
                <a:latin typeface="Calibri" panose="020F0502020204030204" pitchFamily="34" charset="0"/>
                <a:ea typeface="Calibri" panose="020F0502020204030204" pitchFamily="34" charset="0"/>
                <a:cs typeface="Times New Roman" panose="02020603050405020304" pitchFamily="18" charset="0"/>
              </a:rPr>
            </a:br>
            <a:r>
              <a:rPr lang="en-US" sz="900" dirty="0">
                <a:effectLst/>
                <a:latin typeface="Calibri" panose="020F0502020204030204" pitchFamily="34" charset="0"/>
                <a:ea typeface="Calibri" panose="020F0502020204030204" pitchFamily="34" charset="0"/>
                <a:cs typeface="Times New Roman" panose="02020603050405020304" pitchFamily="18" charset="0"/>
              </a:rPr>
              <a:t>WIP is turned off and doesn't help to protect or audit your data. After you turn off WIP, an attempt is made to decrypt any closed WIP-tagged files on the locally attached drives.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pitchFamily="34" charset="0"/>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83991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When taking a look at the user interactions depending on the WIP protection modes, the following can be said:</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b="1" dirty="0">
                <a:effectLst/>
                <a:latin typeface="Calibri" panose="020F0502020204030204" pitchFamily="34" charset="0"/>
                <a:ea typeface="Calibri" panose="020F0502020204030204" pitchFamily="34" charset="0"/>
                <a:cs typeface="Times New Roman" panose="02020603050405020304" pitchFamily="18" charset="0"/>
              </a:rPr>
              <a:t>All corporate data and apps are encrypted using WIP</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b="1" dirty="0">
                <a:effectLst/>
                <a:latin typeface="Calibri" panose="020F0502020204030204" pitchFamily="34" charset="0"/>
                <a:ea typeface="Calibri" panose="020F0502020204030204" pitchFamily="34" charset="0"/>
                <a:cs typeface="Times New Roman" panose="02020603050405020304" pitchFamily="18" charset="0"/>
              </a:rPr>
              <a:t>All private data and apps are unencrypted</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When </a:t>
            </a:r>
            <a:r>
              <a:rPr lang="en-US" sz="900" b="1" dirty="0">
                <a:effectLst/>
                <a:latin typeface="Calibri" panose="020F0502020204030204" pitchFamily="34" charset="0"/>
                <a:ea typeface="Calibri" panose="020F0502020204030204" pitchFamily="34" charset="0"/>
                <a:cs typeface="Times New Roman" panose="02020603050405020304" pitchFamily="18" charset="0"/>
              </a:rPr>
              <a:t>Block</a:t>
            </a:r>
            <a:r>
              <a:rPr lang="en-US" sz="900" dirty="0">
                <a:effectLst/>
                <a:latin typeface="Calibri" panose="020F0502020204030204" pitchFamily="34" charset="0"/>
                <a:ea typeface="Calibri" panose="020F0502020204030204" pitchFamily="34" charset="0"/>
                <a:cs typeface="Times New Roman" panose="02020603050405020304" pitchFamily="18" charset="0"/>
              </a:rPr>
              <a:t> is applied within the WIP Policy as the protection mode: The user is not allowed to copy/paste corporate data to personal apps.</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When </a:t>
            </a:r>
            <a:r>
              <a:rPr lang="en-US" sz="900" b="1" dirty="0">
                <a:effectLst/>
                <a:latin typeface="Calibri" panose="020F0502020204030204" pitchFamily="34" charset="0"/>
                <a:ea typeface="Calibri" panose="020F0502020204030204" pitchFamily="34" charset="0"/>
                <a:cs typeface="Times New Roman" panose="02020603050405020304" pitchFamily="18" charset="0"/>
              </a:rPr>
              <a:t>Override</a:t>
            </a:r>
            <a:r>
              <a:rPr lang="en-US" sz="900" dirty="0">
                <a:effectLst/>
                <a:latin typeface="Calibri" panose="020F0502020204030204" pitchFamily="34" charset="0"/>
                <a:ea typeface="Calibri" panose="020F0502020204030204" pitchFamily="34" charset="0"/>
                <a:cs typeface="Times New Roman" panose="02020603050405020304" pitchFamily="18" charset="0"/>
              </a:rPr>
              <a:t> is applied within the WIP Policy as the protection mode: The user gets prompted if they want to copy/paste corporate data to personal apps.</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When </a:t>
            </a:r>
            <a:r>
              <a:rPr lang="en-US" sz="900" b="1" dirty="0">
                <a:effectLst/>
                <a:latin typeface="Calibri" panose="020F0502020204030204" pitchFamily="34" charset="0"/>
                <a:ea typeface="Calibri" panose="020F0502020204030204" pitchFamily="34" charset="0"/>
                <a:cs typeface="Times New Roman" panose="02020603050405020304" pitchFamily="18" charset="0"/>
              </a:rPr>
              <a:t>Silent</a:t>
            </a:r>
            <a:r>
              <a:rPr lang="en-US" sz="900" dirty="0">
                <a:effectLst/>
                <a:latin typeface="Calibri" panose="020F0502020204030204" pitchFamily="34" charset="0"/>
                <a:ea typeface="Calibri" panose="020F0502020204030204" pitchFamily="34" charset="0"/>
                <a:cs typeface="Times New Roman" panose="02020603050405020304" pitchFamily="18" charset="0"/>
              </a:rPr>
              <a:t> is applied within the WIP Policy as the protection mode: The user can copy/paste corporate data to personal apps, but gets audited.</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When </a:t>
            </a:r>
            <a:r>
              <a:rPr lang="en-US" sz="900" b="1" dirty="0">
                <a:effectLst/>
                <a:latin typeface="Calibri" panose="020F0502020204030204" pitchFamily="34" charset="0"/>
                <a:ea typeface="Calibri" panose="020F0502020204030204" pitchFamily="34" charset="0"/>
                <a:cs typeface="Times New Roman" panose="02020603050405020304" pitchFamily="18" charset="0"/>
              </a:rPr>
              <a:t>Off</a:t>
            </a:r>
            <a:r>
              <a:rPr lang="en-US" sz="900" dirty="0">
                <a:effectLst/>
                <a:latin typeface="Calibri" panose="020F0502020204030204" pitchFamily="34" charset="0"/>
                <a:ea typeface="Calibri" panose="020F0502020204030204" pitchFamily="34" charset="0"/>
                <a:cs typeface="Times New Roman" panose="02020603050405020304" pitchFamily="18" charset="0"/>
              </a:rPr>
              <a:t> is applied within the WIP Policy as the protection mode: No WIP is applied.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pitchFamily="34" charset="0"/>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14502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The following slides explains various use cases of how WIP works.</a:t>
            </a: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This slide summarizes what WIP can do currently:</a:t>
            </a:r>
          </a:p>
          <a:p>
            <a:pPr marL="342900" marR="0" lvl="0" indent="-342900">
              <a:lnSpc>
                <a:spcPct val="107000"/>
              </a:lnSpc>
              <a:spcBef>
                <a:spcPts val="0"/>
              </a:spcBef>
              <a:spcAft>
                <a:spcPts val="0"/>
              </a:spcAft>
              <a:buFont typeface="Symbol" panose="05050102010706020507" pitchFamily="18" charset="2"/>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All corporate data can be stored encrypted on a user’s desktop PC.</a:t>
            </a:r>
          </a:p>
          <a:p>
            <a:pPr marL="342900" marR="0" lvl="0" indent="-342900">
              <a:lnSpc>
                <a:spcPct val="107000"/>
              </a:lnSpc>
              <a:spcBef>
                <a:spcPts val="0"/>
              </a:spcBef>
              <a:spcAft>
                <a:spcPts val="0"/>
              </a:spcAft>
              <a:buFont typeface="Symbol" panose="05050102010706020507" pitchFamily="18" charset="2"/>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Corporate data cannot be saved as private data (reclassification) when Block is in place.</a:t>
            </a:r>
          </a:p>
          <a:p>
            <a:pPr marL="342900" marR="0" lvl="0" indent="-342900">
              <a:lnSpc>
                <a:spcPct val="107000"/>
              </a:lnSpc>
              <a:spcBef>
                <a:spcPts val="0"/>
              </a:spcBef>
              <a:spcAft>
                <a:spcPts val="0"/>
              </a:spcAft>
              <a:buFont typeface="Symbol" panose="05050102010706020507" pitchFamily="18" charset="2"/>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It is possible to transfer data on a USB stick with the data remaining encrypted.</a:t>
            </a:r>
          </a:p>
          <a:p>
            <a:pPr marL="342900" marR="0" lvl="0" indent="-342900">
              <a:lnSpc>
                <a:spcPct val="107000"/>
              </a:lnSpc>
              <a:spcBef>
                <a:spcPts val="0"/>
              </a:spcBef>
              <a:spcAft>
                <a:spcPts val="800"/>
              </a:spcAft>
              <a:buFont typeface="Symbol" panose="05050102010706020507" pitchFamily="18" charset="2"/>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When attaching a file to an email or saving it to a remote file share, the file is shared decrypted (not WIP protected) as it leaves the device.</a:t>
            </a: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pitchFamily="34" charset="0"/>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60213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Let’s take a look at the specific behavior of WIP by traversing several use cases.</a:t>
            </a: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We start with the Copy/Paste scenario between two enlightened apps: Word Mobile and the Edge Browser. Both apps are added to the App Rules within the WIP policy. Furthermore, the corporate Excel Online URLs are added to the network domains.</a:t>
            </a:r>
          </a:p>
          <a:p>
            <a:pPr marL="342900" marR="0" lvl="0" indent="-342900">
              <a:lnSpc>
                <a:spcPct val="107000"/>
              </a:lnSpc>
              <a:spcBef>
                <a:spcPts val="0"/>
              </a:spcBef>
              <a:spcAft>
                <a:spcPts val="800"/>
              </a:spcAft>
              <a:buFont typeface="+mj-lt"/>
              <a:buAutoNum type="arabicPeriod"/>
              <a:tabLst>
                <a:tab pos="4572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When we copy content from the organization’s Word document and paste it into the Facebook tab of the Edge browser this action is blocked – depending on the protection mode which is set in the WIP policy. If override is selected for this, a pop up appears giving the user the option to select between </a:t>
            </a:r>
            <a:r>
              <a:rPr lang="en-US" sz="900" b="1" dirty="0">
                <a:effectLst/>
                <a:latin typeface="Calibri" panose="020F0502020204030204" pitchFamily="34" charset="0"/>
                <a:ea typeface="Calibri" panose="020F0502020204030204" pitchFamily="34" charset="0"/>
                <a:cs typeface="Times New Roman" panose="02020603050405020304" pitchFamily="18" charset="0"/>
              </a:rPr>
              <a:t>Allow</a:t>
            </a:r>
            <a:r>
              <a:rPr lang="en-US" sz="900" dirty="0">
                <a:effectLst/>
                <a:latin typeface="Calibri" panose="020F0502020204030204" pitchFamily="34" charset="0"/>
                <a:ea typeface="Calibri" panose="020F0502020204030204" pitchFamily="34" charset="0"/>
                <a:cs typeface="Times New Roman" panose="02020603050405020304" pitchFamily="18" charset="0"/>
              </a:rPr>
              <a:t> and </a:t>
            </a:r>
            <a:r>
              <a:rPr lang="en-US" sz="900" b="1" dirty="0">
                <a:effectLst/>
                <a:latin typeface="Calibri" panose="020F0502020204030204" pitchFamily="34" charset="0"/>
                <a:ea typeface="Calibri" panose="020F0502020204030204" pitchFamily="34" charset="0"/>
                <a:cs typeface="Times New Roman" panose="02020603050405020304" pitchFamily="18" charset="0"/>
              </a:rPr>
              <a:t>Block</a:t>
            </a:r>
            <a:r>
              <a:rPr lang="en-US" sz="9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mj-lt"/>
              <a:buAutoNum type="arabicPeriod"/>
              <a:tabLst>
                <a:tab pos="4572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When we copy content from the organization’s Word document and paste it into the corporate Excel Online tab of the Edge browser, this action is allowed.</a:t>
            </a:r>
          </a:p>
          <a:p>
            <a:pPr marL="342900" marR="0" lvl="0" indent="-342900">
              <a:lnSpc>
                <a:spcPct val="107000"/>
              </a:lnSpc>
              <a:spcBef>
                <a:spcPts val="0"/>
              </a:spcBef>
              <a:spcAft>
                <a:spcPts val="800"/>
              </a:spcAft>
              <a:buFont typeface="+mj-lt"/>
              <a:buAutoNum type="arabicPeriod"/>
              <a:tabLst>
                <a:tab pos="4572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If we copy content from a personal Word document and paste it into the corporate Excel Online tab of the Edge browser, this action is allowed.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pitchFamily="34" charset="0"/>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89898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Let’s now take a look at the Copy/Paste scenario from an </a:t>
            </a:r>
            <a:r>
              <a:rPr lang="en-US" sz="900" i="1" dirty="0">
                <a:effectLst/>
                <a:latin typeface="Calibri" panose="020F0502020204030204" pitchFamily="34" charset="0"/>
                <a:ea typeface="Calibri" panose="020F0502020204030204" pitchFamily="34" charset="0"/>
                <a:cs typeface="Times New Roman" panose="02020603050405020304" pitchFamily="18" charset="0"/>
              </a:rPr>
              <a:t>unenlightened</a:t>
            </a:r>
            <a:r>
              <a:rPr lang="en-US" sz="900" dirty="0">
                <a:effectLst/>
                <a:latin typeface="Calibri" panose="020F0502020204030204" pitchFamily="34" charset="0"/>
                <a:ea typeface="Calibri" panose="020F0502020204030204" pitchFamily="34" charset="0"/>
                <a:cs typeface="Times New Roman" panose="02020603050405020304" pitchFamily="18" charset="0"/>
              </a:rPr>
              <a:t> app (e.g. a Line of Business “LOB” application) to an enlightened app (i.e. the Edge browser). Both apps are added to the App Rules within the WIP policy. Furthermore, the corporate Excel Online URLs are added to the network domains.</a:t>
            </a:r>
          </a:p>
          <a:p>
            <a:pPr marL="342900" marR="0" lvl="0" indent="-342900">
              <a:lnSpc>
                <a:spcPct val="107000"/>
              </a:lnSpc>
              <a:spcBef>
                <a:spcPts val="0"/>
              </a:spcBef>
              <a:spcAft>
                <a:spcPts val="800"/>
              </a:spcAft>
              <a:buFont typeface="+mj-lt"/>
              <a:buAutoNum type="arabicPeriod"/>
              <a:tabLst>
                <a:tab pos="4572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If we copy content from the LOB app and paste it into the Facebook tab of the Edge browser, this action is blocked – based on the protection mode set in the WIP policy. If the override is selected for this, a pop up appears giving the user the option to select between </a:t>
            </a:r>
            <a:r>
              <a:rPr lang="en-US" sz="900" b="1" dirty="0">
                <a:effectLst/>
                <a:latin typeface="Calibri" panose="020F0502020204030204" pitchFamily="34" charset="0"/>
                <a:ea typeface="Calibri" panose="020F0502020204030204" pitchFamily="34" charset="0"/>
                <a:cs typeface="Times New Roman" panose="02020603050405020304" pitchFamily="18" charset="0"/>
              </a:rPr>
              <a:t>Allow</a:t>
            </a:r>
            <a:r>
              <a:rPr lang="en-US" sz="900" dirty="0">
                <a:effectLst/>
                <a:latin typeface="Calibri" panose="020F0502020204030204" pitchFamily="34" charset="0"/>
                <a:ea typeface="Calibri" panose="020F0502020204030204" pitchFamily="34" charset="0"/>
                <a:cs typeface="Times New Roman" panose="02020603050405020304" pitchFamily="18" charset="0"/>
              </a:rPr>
              <a:t> and </a:t>
            </a:r>
            <a:r>
              <a:rPr lang="en-US" sz="900" b="1" dirty="0">
                <a:effectLst/>
                <a:latin typeface="Calibri" panose="020F0502020204030204" pitchFamily="34" charset="0"/>
                <a:ea typeface="Calibri" panose="020F0502020204030204" pitchFamily="34" charset="0"/>
                <a:cs typeface="Times New Roman" panose="02020603050405020304" pitchFamily="18" charset="0"/>
              </a:rPr>
              <a:t>Block</a:t>
            </a:r>
            <a:r>
              <a:rPr lang="en-US" sz="9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mj-lt"/>
              <a:buAutoNum type="arabicPeriod"/>
              <a:tabLst>
                <a:tab pos="4572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If we copy content from the LOB app and paste it into the corporate Excel Online tab of the edge browser, this action is allowed.</a:t>
            </a:r>
          </a:p>
          <a:p>
            <a:pPr marL="342900" marR="0" lvl="0" indent="-342900">
              <a:lnSpc>
                <a:spcPct val="107000"/>
              </a:lnSpc>
              <a:spcBef>
                <a:spcPts val="0"/>
              </a:spcBef>
              <a:spcAft>
                <a:spcPts val="800"/>
              </a:spcAft>
              <a:buFont typeface="+mj-lt"/>
              <a:buAutoNum type="arabicPeriod"/>
              <a:tabLst>
                <a:tab pos="4572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If we copy content from a personal app and paste it into the corporate Excel Online tab of the Edge browser, this action is allowed.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pitchFamily="34" charset="0"/>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98042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Let’s now take a look at the Copy/Paste scenario from an </a:t>
            </a:r>
            <a:r>
              <a:rPr lang="en-US" sz="900" i="1" dirty="0">
                <a:effectLst/>
                <a:latin typeface="Calibri" panose="020F0502020204030204" pitchFamily="34" charset="0"/>
                <a:ea typeface="Calibri" panose="020F0502020204030204" pitchFamily="34" charset="0"/>
                <a:cs typeface="Times New Roman" panose="02020603050405020304" pitchFamily="18" charset="0"/>
              </a:rPr>
              <a:t>unenlightened</a:t>
            </a:r>
            <a:r>
              <a:rPr lang="en-US" sz="900" dirty="0">
                <a:effectLst/>
                <a:latin typeface="Calibri" panose="020F0502020204030204" pitchFamily="34" charset="0"/>
                <a:ea typeface="Calibri" panose="020F0502020204030204" pitchFamily="34" charset="0"/>
                <a:cs typeface="Times New Roman" panose="02020603050405020304" pitchFamily="18" charset="0"/>
              </a:rPr>
              <a:t> app (e.g. a LOB app) to an </a:t>
            </a:r>
            <a:r>
              <a:rPr lang="en-US" sz="900" i="1" dirty="0">
                <a:effectLst/>
                <a:latin typeface="Calibri" panose="020F0502020204030204" pitchFamily="34" charset="0"/>
                <a:ea typeface="Calibri" panose="020F0502020204030204" pitchFamily="34" charset="0"/>
                <a:cs typeface="Times New Roman" panose="02020603050405020304" pitchFamily="18" charset="0"/>
              </a:rPr>
              <a:t>unenlightened</a:t>
            </a:r>
            <a:r>
              <a:rPr lang="en-US" sz="900" dirty="0">
                <a:effectLst/>
                <a:latin typeface="Calibri" panose="020F0502020204030204" pitchFamily="34" charset="0"/>
                <a:ea typeface="Calibri" panose="020F0502020204030204" pitchFamily="34" charset="0"/>
                <a:cs typeface="Times New Roman" panose="02020603050405020304" pitchFamily="18" charset="0"/>
              </a:rPr>
              <a:t> app (e.g. a different LOB app). Both apps are added to the App Rules within the WIP policy. </a:t>
            </a:r>
          </a:p>
          <a:p>
            <a:pPr marL="342900" marR="0" lvl="0" indent="-342900">
              <a:lnSpc>
                <a:spcPct val="107000"/>
              </a:lnSpc>
              <a:spcBef>
                <a:spcPts val="0"/>
              </a:spcBef>
              <a:spcAft>
                <a:spcPts val="800"/>
              </a:spcAft>
              <a:buFont typeface="+mj-lt"/>
              <a:buAutoNum type="arabicPeriod"/>
            </a:pPr>
            <a:r>
              <a:rPr lang="en-US" sz="900" dirty="0">
                <a:effectLst/>
                <a:latin typeface="Calibri" panose="020F0502020204030204" pitchFamily="34" charset="0"/>
                <a:ea typeface="Calibri" panose="020F0502020204030204" pitchFamily="34" charset="0"/>
                <a:cs typeface="Times New Roman" panose="02020603050405020304" pitchFamily="18" charset="0"/>
              </a:rPr>
              <a:t>If we copy content from one LOB app to another LOB app, this action is allowed.</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If we copy/paste content from an enlightened app (e.g. the Edge browser) to an unenlightened app (e.g. a LOB app), adding both apps to the App Rules and adding the corporate Excel Online URLs to the network domains, the following is allowed:</a:t>
            </a:r>
          </a:p>
          <a:p>
            <a:pPr marL="342900" marR="0" lvl="0" indent="-342900">
              <a:lnSpc>
                <a:spcPct val="107000"/>
              </a:lnSpc>
              <a:spcBef>
                <a:spcPts val="0"/>
              </a:spcBef>
              <a:spcAft>
                <a:spcPts val="0"/>
              </a:spcAft>
              <a:buFont typeface="+mj-lt"/>
              <a:buAutoNum type="arabicPeriod"/>
            </a:pPr>
            <a:r>
              <a:rPr lang="en-US" sz="900" dirty="0">
                <a:effectLst/>
                <a:latin typeface="Calibri" panose="020F0502020204030204" pitchFamily="34" charset="0"/>
                <a:ea typeface="Calibri" panose="020F0502020204030204" pitchFamily="34" charset="0"/>
                <a:cs typeface="Times New Roman" panose="02020603050405020304" pitchFamily="18" charset="0"/>
              </a:rPr>
              <a:t>Copy content from Facebook tab of Edge browser and paste it into a LOB app.</a:t>
            </a:r>
          </a:p>
          <a:p>
            <a:pPr marL="342900" marR="0" lvl="0" indent="-342900">
              <a:lnSpc>
                <a:spcPct val="107000"/>
              </a:lnSpc>
              <a:spcBef>
                <a:spcPts val="0"/>
              </a:spcBef>
              <a:spcAft>
                <a:spcPts val="800"/>
              </a:spcAft>
              <a:buFont typeface="+mj-lt"/>
              <a:buAutoNum type="arabicPeriod"/>
            </a:pPr>
            <a:r>
              <a:rPr lang="en-US" sz="900" dirty="0">
                <a:effectLst/>
                <a:latin typeface="Calibri" panose="020F0502020204030204" pitchFamily="34" charset="0"/>
                <a:ea typeface="Calibri" panose="020F0502020204030204" pitchFamily="34" charset="0"/>
                <a:cs typeface="Times New Roman" panose="02020603050405020304" pitchFamily="18" charset="0"/>
              </a:rPr>
              <a:t>Copy content from corporate Excel Online tab of Edge browser and paste it into a LOB app.</a:t>
            </a: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pitchFamily="34" charset="0"/>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7832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Windows 10 coupled with Azure Rights Management and Microsoft Intune provide the comprehensive set of capabilities they you need to cover each of these areas. </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BitLocker, Device Guard,</a:t>
            </a:r>
            <a:r>
              <a:rPr lang="en-US" sz="900" b="1" kern="1200" baseline="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device settings, and Windows Defender</a:t>
            </a:r>
            <a:r>
              <a:rPr lang="en-US" sz="900" kern="1200" dirty="0">
                <a:solidFill>
                  <a:schemeClr val="tx1"/>
                </a:solidFill>
                <a:effectLst/>
                <a:latin typeface="Segoe UI Light" pitchFamily="34" charset="0"/>
                <a:ea typeface="+mn-ea"/>
                <a:cs typeface="+mn-cs"/>
              </a:rPr>
              <a:t> provide comprehensive protection of the</a:t>
            </a:r>
            <a:r>
              <a:rPr lang="en-US" sz="900" kern="1200" baseline="0" dirty="0">
                <a:solidFill>
                  <a:schemeClr val="tx1"/>
                </a:solidFill>
                <a:effectLst/>
                <a:latin typeface="Segoe UI Light" pitchFamily="34" charset="0"/>
                <a:ea typeface="+mn-ea"/>
                <a:cs typeface="+mn-cs"/>
              </a:rPr>
              <a:t> device and operating system. These settings can be managed by Microsoft Intune.</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Using </a:t>
            </a:r>
            <a:r>
              <a:rPr lang="en-US" sz="900" b="1" kern="1200" dirty="0">
                <a:solidFill>
                  <a:schemeClr val="tx1"/>
                </a:solidFill>
                <a:effectLst/>
                <a:latin typeface="Segoe UI Light" pitchFamily="34" charset="0"/>
                <a:ea typeface="+mn-ea"/>
                <a:cs typeface="+mn-cs"/>
              </a:rPr>
              <a:t>Windows Information Protection</a:t>
            </a:r>
            <a:r>
              <a:rPr lang="en-US" sz="900" kern="1200" dirty="0">
                <a:solidFill>
                  <a:schemeClr val="tx1"/>
                </a:solidFill>
                <a:effectLst/>
                <a:latin typeface="Segoe UI Light" pitchFamily="34" charset="0"/>
                <a:ea typeface="+mn-ea"/>
                <a:cs typeface="+mn-cs"/>
              </a:rPr>
              <a:t> in Windows 10,</a:t>
            </a:r>
            <a:r>
              <a:rPr lang="en-US" sz="900" kern="1200" baseline="0" dirty="0">
                <a:solidFill>
                  <a:schemeClr val="tx1"/>
                </a:solidFill>
                <a:effectLst/>
                <a:latin typeface="Segoe UI Light" pitchFamily="34" charset="0"/>
                <a:ea typeface="+mn-ea"/>
                <a:cs typeface="+mn-cs"/>
              </a:rPr>
              <a:t> you can separate </a:t>
            </a:r>
            <a:r>
              <a:rPr lang="en-US" sz="900" kern="1200" dirty="0">
                <a:solidFill>
                  <a:schemeClr val="tx1"/>
                </a:solidFill>
                <a:effectLst/>
                <a:latin typeface="Segoe UI Light" pitchFamily="34" charset="0"/>
                <a:ea typeface="+mn-ea"/>
                <a:cs typeface="+mn-cs"/>
              </a:rPr>
              <a:t>corporate and personal data, enabling corporate</a:t>
            </a:r>
            <a:r>
              <a:rPr lang="en-US" sz="900" kern="1200" baseline="0" dirty="0">
                <a:solidFill>
                  <a:schemeClr val="tx1"/>
                </a:solidFill>
                <a:effectLst/>
                <a:latin typeface="Segoe UI Light" pitchFamily="34" charset="0"/>
                <a:ea typeface="+mn-ea"/>
                <a:cs typeface="+mn-cs"/>
              </a:rPr>
              <a:t> data</a:t>
            </a:r>
            <a:r>
              <a:rPr lang="en-US" sz="900" kern="1200" dirty="0">
                <a:solidFill>
                  <a:schemeClr val="tx1"/>
                </a:solidFill>
                <a:effectLst/>
                <a:latin typeface="Segoe UI Light" pitchFamily="34" charset="0"/>
                <a:ea typeface="+mn-ea"/>
                <a:cs typeface="+mn-cs"/>
              </a:rPr>
              <a:t> to easily be wiped and make sure that only authorized applications can access your corporate data.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When it comes to </a:t>
            </a:r>
            <a:r>
              <a:rPr lang="en-US" sz="900" b="1" kern="1200" dirty="0">
                <a:solidFill>
                  <a:schemeClr val="tx1"/>
                </a:solidFill>
                <a:effectLst/>
                <a:latin typeface="Segoe UI Light" pitchFamily="34" charset="0"/>
                <a:ea typeface="+mn-ea"/>
                <a:cs typeface="+mn-cs"/>
              </a:rPr>
              <a:t>Leak Protection</a:t>
            </a:r>
            <a:r>
              <a:rPr lang="en-US" sz="900" kern="1200" dirty="0">
                <a:solidFill>
                  <a:schemeClr val="tx1"/>
                </a:solidFill>
                <a:effectLst/>
                <a:latin typeface="Segoe UI Light" pitchFamily="34" charset="0"/>
                <a:ea typeface="+mn-ea"/>
                <a:cs typeface="+mn-cs"/>
              </a:rPr>
              <a:t>, as you can see on</a:t>
            </a:r>
            <a:r>
              <a:rPr lang="en-US" sz="900" kern="1200" baseline="0" dirty="0">
                <a:solidFill>
                  <a:schemeClr val="tx1"/>
                </a:solidFill>
                <a:effectLst/>
                <a:latin typeface="Segoe UI Light" pitchFamily="34" charset="0"/>
                <a:ea typeface="+mn-ea"/>
                <a:cs typeface="+mn-cs"/>
              </a:rPr>
              <a:t> this</a:t>
            </a:r>
            <a:r>
              <a:rPr lang="en-US" sz="900" kern="1200" dirty="0">
                <a:solidFill>
                  <a:schemeClr val="tx1"/>
                </a:solidFill>
                <a:effectLst/>
                <a:latin typeface="Segoe UI Light" pitchFamily="34" charset="0"/>
                <a:ea typeface="+mn-ea"/>
                <a:cs typeface="+mn-cs"/>
              </a:rPr>
              <a:t> slide, </a:t>
            </a:r>
            <a:r>
              <a:rPr lang="en-US" sz="900" b="1" kern="1200" dirty="0">
                <a:solidFill>
                  <a:schemeClr val="tx1"/>
                </a:solidFill>
                <a:effectLst/>
                <a:latin typeface="Segoe UI Light" pitchFamily="34" charset="0"/>
                <a:ea typeface="+mn-ea"/>
                <a:cs typeface="+mn-cs"/>
              </a:rPr>
              <a:t>Windows Information Protection</a:t>
            </a:r>
            <a:r>
              <a:rPr lang="en-US" sz="900" kern="1200" dirty="0">
                <a:solidFill>
                  <a:schemeClr val="tx1"/>
                </a:solidFill>
                <a:effectLst/>
                <a:latin typeface="Segoe UI Light" pitchFamily="34" charset="0"/>
                <a:ea typeface="+mn-ea"/>
                <a:cs typeface="+mn-cs"/>
              </a:rPr>
              <a:t>, also</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provides basic leak protection. It will help ensure that corporate data can’t be leaked with actions</a:t>
            </a:r>
            <a:r>
              <a:rPr lang="en-US" sz="900" kern="1200" baseline="0" dirty="0">
                <a:solidFill>
                  <a:schemeClr val="tx1"/>
                </a:solidFill>
                <a:effectLst/>
                <a:latin typeface="Segoe UI Light" pitchFamily="34" charset="0"/>
                <a:ea typeface="+mn-ea"/>
                <a:cs typeface="+mn-cs"/>
              </a:rPr>
              <a:t> such as </a:t>
            </a:r>
            <a:r>
              <a:rPr lang="en-US" sz="900" kern="1200" dirty="0">
                <a:solidFill>
                  <a:schemeClr val="tx1"/>
                </a:solidFill>
                <a:effectLst/>
                <a:latin typeface="Segoe UI Light" pitchFamily="34" charset="0"/>
                <a:ea typeface="+mn-ea"/>
                <a:cs typeface="+mn-cs"/>
              </a:rPr>
              <a:t>copy,</a:t>
            </a:r>
            <a:r>
              <a:rPr lang="en-US" sz="900" kern="1200" baseline="0" dirty="0">
                <a:solidFill>
                  <a:schemeClr val="tx1"/>
                </a:solidFill>
                <a:effectLst/>
                <a:latin typeface="Segoe UI Light" pitchFamily="34" charset="0"/>
                <a:ea typeface="+mn-ea"/>
                <a:cs typeface="+mn-cs"/>
              </a:rPr>
              <a:t> paste, and “save as”</a:t>
            </a:r>
            <a:r>
              <a:rPr lang="en-US" sz="900" kern="1200" dirty="0">
                <a:solidFill>
                  <a:schemeClr val="tx1"/>
                </a:solidFill>
                <a:effectLst/>
                <a:latin typeface="Segoe UI Light" pitchFamily="34" charset="0"/>
                <a:ea typeface="+mn-ea"/>
                <a:cs typeface="+mn-cs"/>
              </a:rPr>
              <a:t>. For those looking for advanced leak protection like the ability to prevent printing or forwarding of documents or email Azure </a:t>
            </a:r>
            <a:r>
              <a:rPr lang="en-US" sz="900" b="1" kern="1200" dirty="0">
                <a:solidFill>
                  <a:schemeClr val="tx1"/>
                </a:solidFill>
                <a:effectLst/>
                <a:latin typeface="Segoe UI Light" pitchFamily="34" charset="0"/>
                <a:ea typeface="+mn-ea"/>
                <a:cs typeface="+mn-cs"/>
              </a:rPr>
              <a:t>Rights Management</a:t>
            </a:r>
            <a:r>
              <a:rPr lang="en-US" sz="900" kern="1200" dirty="0">
                <a:solidFill>
                  <a:schemeClr val="tx1"/>
                </a:solidFill>
                <a:effectLst/>
                <a:latin typeface="Segoe UI Light" pitchFamily="34" charset="0"/>
                <a:ea typeface="+mn-ea"/>
                <a:cs typeface="+mn-cs"/>
              </a:rPr>
              <a:t> is there to take things to the next level. With Microsoft Intune, you</a:t>
            </a:r>
            <a:r>
              <a:rPr lang="en-US" sz="900" kern="1200" baseline="0" dirty="0">
                <a:solidFill>
                  <a:schemeClr val="tx1"/>
                </a:solidFill>
                <a:effectLst/>
                <a:latin typeface="Segoe UI Light" pitchFamily="34" charset="0"/>
                <a:ea typeface="+mn-ea"/>
                <a:cs typeface="+mn-cs"/>
              </a:rPr>
              <a:t> can manage WIP policies to enforce data separation as well as prevent leakage of corporate data by preventing actions such as </a:t>
            </a:r>
            <a:r>
              <a:rPr lang="en-US" sz="900" kern="1200" dirty="0">
                <a:solidFill>
                  <a:schemeClr val="tx1"/>
                </a:solidFill>
                <a:effectLst/>
                <a:latin typeface="Segoe UI Light" pitchFamily="34" charset="0"/>
                <a:ea typeface="+mn-ea"/>
                <a:cs typeface="+mn-cs"/>
              </a:rPr>
              <a:t>copy,</a:t>
            </a:r>
            <a:r>
              <a:rPr lang="en-US" sz="900" kern="1200" baseline="0" dirty="0">
                <a:solidFill>
                  <a:schemeClr val="tx1"/>
                </a:solidFill>
                <a:effectLst/>
                <a:latin typeface="Segoe UI Light" pitchFamily="34" charset="0"/>
                <a:ea typeface="+mn-ea"/>
                <a:cs typeface="+mn-cs"/>
              </a:rPr>
              <a:t> paste, and “save as”</a:t>
            </a:r>
            <a:r>
              <a:rPr lang="en-US" sz="900" kern="1200" dirty="0">
                <a:solidFill>
                  <a:schemeClr val="tx1"/>
                </a:solidFill>
                <a:effectLst/>
                <a:latin typeface="Segoe UI Light" pitchFamily="34" charset="0"/>
                <a:ea typeface="+mn-ea"/>
                <a:cs typeface="+mn-cs"/>
              </a:rPr>
              <a:t>. </a:t>
            </a:r>
            <a:r>
              <a:rPr lang="en-US" sz="900" kern="1200" baseline="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Then finally when it comes to </a:t>
            </a:r>
            <a:r>
              <a:rPr lang="en-US" sz="900" b="1" kern="1200" dirty="0">
                <a:solidFill>
                  <a:schemeClr val="tx1"/>
                </a:solidFill>
                <a:effectLst/>
                <a:latin typeface="Segoe UI Light" pitchFamily="34" charset="0"/>
                <a:ea typeface="+mn-ea"/>
                <a:cs typeface="+mn-cs"/>
              </a:rPr>
              <a:t>Sharing Protection</a:t>
            </a:r>
            <a:r>
              <a:rPr lang="en-US" sz="900" kern="1200" dirty="0">
                <a:solidFill>
                  <a:schemeClr val="tx1"/>
                </a:solidFill>
                <a:effectLst/>
                <a:latin typeface="Segoe UI Light" pitchFamily="34" charset="0"/>
                <a:ea typeface="+mn-ea"/>
                <a:cs typeface="+mn-cs"/>
              </a:rPr>
              <a:t>, meaning sharing protected content, whether that’s B2B, B2C or sharing a sensitive document to just a select few within your organizations Azure </a:t>
            </a:r>
            <a:r>
              <a:rPr lang="en-US" sz="900" b="1" kern="1200" dirty="0">
                <a:solidFill>
                  <a:schemeClr val="tx1"/>
                </a:solidFill>
                <a:effectLst/>
                <a:latin typeface="Segoe UI Light" pitchFamily="34" charset="0"/>
                <a:ea typeface="+mn-ea"/>
                <a:cs typeface="+mn-cs"/>
              </a:rPr>
              <a:t>Rights Management</a:t>
            </a:r>
            <a:r>
              <a:rPr lang="en-US" sz="900" kern="1200" dirty="0">
                <a:solidFill>
                  <a:schemeClr val="tx1"/>
                </a:solidFill>
                <a:effectLst/>
                <a:latin typeface="Segoe UI Light" pitchFamily="34" charset="0"/>
                <a:ea typeface="+mn-ea"/>
                <a:cs typeface="+mn-cs"/>
              </a:rPr>
              <a:t> is there to cover you.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65995"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65995"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89F0A1A-7315-48B3-A422-07903D3B6497}"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9038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12:51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64508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181363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12:51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221055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dirty="0"/>
              <a:t>Muchas gracias Alessandro e Irene, ya me quedo mas tranquila sabiendo que puedo controlar el acceso a mi información corporativa utilizando Office365 y </a:t>
            </a:r>
            <a:r>
              <a:rPr lang="es-ES" sz="900" dirty="0" err="1"/>
              <a:t>W.Intune</a:t>
            </a:r>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324810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763251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58705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fld id="{6D7EE151-BD0A-4ED3-8ED8-DF9A1C70AE75}" type="datetime1">
              <a:rPr lang="en-US" smtClean="0"/>
              <a:t>10/4/2016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a:t>Microsoft Office365</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85785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fld id="{773DAD00-100A-4B39-92D0-37EDBC4D91D9}" type="datetime1">
              <a:rPr lang="en-US" smtClean="0"/>
              <a:t>10/4/2016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a:t>Microsoft Office365</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46468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Date Placeholder 3"/>
          <p:cNvSpPr>
            <a:spLocks noGrp="1"/>
          </p:cNvSpPr>
          <p:nvPr>
            <p:ph type="dt" idx="10"/>
          </p:nvPr>
        </p:nvSpPr>
        <p:spPr/>
        <p:txBody>
          <a:bodyPr/>
          <a:lstStyle/>
          <a:p>
            <a:fld id="{396A0E24-138C-4D41-A532-68C97C171029}" type="datetime1">
              <a:rPr lang="en-US" smtClean="0"/>
              <a:t>10/4/2016</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a:t>Microsoft Office365</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90671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12:51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263960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7" cy="2130904"/>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8" name="Slide Number Placeholder 9"/>
          <p:cNvSpPr>
            <a:spLocks noGrp="1"/>
          </p:cNvSpPr>
          <p:nvPr>
            <p:ph type="sldNum" sz="quarter" idx="12"/>
          </p:nvPr>
        </p:nvSpPr>
        <p:spPr>
          <a:xfrm>
            <a:off x="531280" y="6526955"/>
            <a:ext cx="777141" cy="234419"/>
          </a:xfrm>
          <a:prstGeom prst="rect">
            <a:avLst/>
          </a:prstGeom>
        </p:spPr>
        <p:txBody>
          <a:bodyPr lIns="121899" tIns="60949" rIns="121899" bIns="60949" anchor="ctr"/>
          <a:lstStyle>
            <a:lvl1pPr algn="l">
              <a:defRPr sz="1428">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98711" y="6190742"/>
            <a:ext cx="2976602" cy="773207"/>
          </a:xfrm>
          <a:prstGeom prst="rect">
            <a:avLst/>
          </a:prstGeom>
        </p:spPr>
      </p:pic>
    </p:spTree>
    <p:extLst>
      <p:ext uri="{BB962C8B-B14F-4D97-AF65-F5344CB8AC3E}">
        <p14:creationId xmlns:p14="http://schemas.microsoft.com/office/powerpoint/2010/main" val="34774647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7" name="Text Placeholder 6"/>
          <p:cNvSpPr>
            <a:spLocks noGrp="1"/>
          </p:cNvSpPr>
          <p:nvPr>
            <p:ph type="body" sz="quarter" idx="13"/>
          </p:nvPr>
        </p:nvSpPr>
        <p:spPr>
          <a:xfrm>
            <a:off x="410404" y="1165754"/>
            <a:ext cx="11398029" cy="1663532"/>
          </a:xfrm>
        </p:spPr>
        <p:txBody>
          <a:bodyPr/>
          <a:lstStyle>
            <a:lvl1pPr>
              <a:defRPr sz="2040">
                <a:latin typeface="Segoe UI" panose="020B0502040204020203" pitchFamily="34" charset="0"/>
                <a:cs typeface="Segoe UI" panose="020B0502040204020203" pitchFamily="34" charset="0"/>
              </a:defRPr>
            </a:lvl1pPr>
            <a:lvl2pPr>
              <a:buSzPct val="90000"/>
              <a:defRPr sz="1836">
                <a:latin typeface="Segoe UI" panose="020B0502040204020203" pitchFamily="34" charset="0"/>
                <a:cs typeface="Segoe UI" panose="020B0502040204020203" pitchFamily="34" charset="0"/>
              </a:defRPr>
            </a:lvl2pPr>
            <a:lvl3pPr>
              <a:defRPr sz="1632">
                <a:latin typeface="Segoe UI" panose="020B0502040204020203" pitchFamily="34" charset="0"/>
                <a:cs typeface="Segoe UI" panose="020B0502040204020203" pitchFamily="34" charset="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456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254" r:id="rId20"/>
    <p:sldLayoutId id="2147484256" r:id="rId21"/>
    <p:sldLayoutId id="2147484257" r:id="rId22"/>
    <p:sldLayoutId id="2147484258" r:id="rId23"/>
    <p:sldLayoutId id="2147484259" r:id="rId24"/>
    <p:sldLayoutId id="2147484260" r:id="rId25"/>
    <p:sldLayoutId id="2147484261" r:id="rId26"/>
    <p:sldLayoutId id="2147484299" r:id="rId27"/>
    <p:sldLayoutId id="2147484263" r:id="rId28"/>
    <p:sldLayoutId id="2147484326" r:id="rId29"/>
    <p:sldLayoutId id="2147484328" r:id="rId30"/>
    <p:sldLayoutId id="2147484330"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emf"/><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image" Target="../media/image46.png"/><Relationship Id="rId11" Type="http://schemas.openxmlformats.org/officeDocument/2006/relationships/image" Target="../media/image51.emf"/><Relationship Id="rId5" Type="http://schemas.openxmlformats.org/officeDocument/2006/relationships/image" Target="../media/image45.png"/><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slides/_rels/slide25.xml.rels><?xml version="1.0" encoding="UTF-8" standalone="yes"?>
<Relationships xmlns="http://schemas.openxmlformats.org/package/2006/relationships"><Relationship Id="rId8" Type="http://schemas.openxmlformats.org/officeDocument/2006/relationships/image" Target="../media/image57.jpeg"/><Relationship Id="rId13" Type="http://schemas.openxmlformats.org/officeDocument/2006/relationships/image" Target="../media/image62.png"/><Relationship Id="rId18" Type="http://schemas.openxmlformats.org/officeDocument/2006/relationships/image" Target="../media/image66.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45.png"/><Relationship Id="rId2" Type="http://schemas.openxmlformats.org/officeDocument/2006/relationships/notesSlide" Target="../notesSlides/notesSlide18.xml"/><Relationship Id="rId16" Type="http://schemas.openxmlformats.org/officeDocument/2006/relationships/image" Target="../media/image65.png"/><Relationship Id="rId20" Type="http://schemas.openxmlformats.org/officeDocument/2006/relationships/image" Target="../media/image67.emf"/><Relationship Id="rId1" Type="http://schemas.openxmlformats.org/officeDocument/2006/relationships/slideLayout" Target="../slideLayouts/slideLayout31.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19" Type="http://schemas.microsoft.com/office/2007/relationships/hdphoto" Target="../media/hdphoto1.wdp"/><Relationship Id="rId4" Type="http://schemas.openxmlformats.org/officeDocument/2006/relationships/image" Target="../media/image53.png"/><Relationship Id="rId9" Type="http://schemas.openxmlformats.org/officeDocument/2006/relationships/image" Target="../media/image58.jpeg"/><Relationship Id="rId14" Type="http://schemas.openxmlformats.org/officeDocument/2006/relationships/image" Target="../media/image63.jpe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45.png"/><Relationship Id="rId3" Type="http://schemas.openxmlformats.org/officeDocument/2006/relationships/image" Target="../media/image56.png"/><Relationship Id="rId7" Type="http://schemas.openxmlformats.org/officeDocument/2006/relationships/image" Target="../media/image55.png"/><Relationship Id="rId12" Type="http://schemas.openxmlformats.org/officeDocument/2006/relationships/image" Target="../media/image68.png"/><Relationship Id="rId2" Type="http://schemas.openxmlformats.org/officeDocument/2006/relationships/notesSlide" Target="../notesSlides/notesSlide19.xml"/><Relationship Id="rId16" Type="http://schemas.openxmlformats.org/officeDocument/2006/relationships/image" Target="../media/image70.png"/><Relationship Id="rId1" Type="http://schemas.openxmlformats.org/officeDocument/2006/relationships/slideLayout" Target="../slideLayouts/slideLayout31.xml"/><Relationship Id="rId6" Type="http://schemas.openxmlformats.org/officeDocument/2006/relationships/image" Target="../media/image59.png"/><Relationship Id="rId11" Type="http://schemas.openxmlformats.org/officeDocument/2006/relationships/image" Target="../media/image54.png"/><Relationship Id="rId5" Type="http://schemas.openxmlformats.org/officeDocument/2006/relationships/image" Target="../media/image63.jpeg"/><Relationship Id="rId15" Type="http://schemas.openxmlformats.org/officeDocument/2006/relationships/image" Target="../media/image64.png"/><Relationship Id="rId10" Type="http://schemas.openxmlformats.org/officeDocument/2006/relationships/image" Target="../media/image53.png"/><Relationship Id="rId4" Type="http://schemas.openxmlformats.org/officeDocument/2006/relationships/image" Target="../media/image57.jpeg"/><Relationship Id="rId9" Type="http://schemas.openxmlformats.org/officeDocument/2006/relationships/image" Target="../media/image52.png"/><Relationship Id="rId14"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51.emf"/><Relationship Id="rId7" Type="http://schemas.openxmlformats.org/officeDocument/2006/relationships/image" Target="../media/image72.emf"/><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71.png"/><Relationship Id="rId5" Type="http://schemas.openxmlformats.org/officeDocument/2006/relationships/image" Target="../media/image45.png"/><Relationship Id="rId4" Type="http://schemas.openxmlformats.org/officeDocument/2006/relationships/image" Target="../media/image43.emf"/><Relationship Id="rId9" Type="http://schemas.openxmlformats.org/officeDocument/2006/relationships/image" Target="../media/image73.png"/></Relationships>
</file>

<file path=ppt/slides/_rels/slide28.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21.xml"/><Relationship Id="rId4" Type="http://schemas.openxmlformats.org/officeDocument/2006/relationships/tags" Target="../tags/tag4.xml"/><Relationship Id="rId9"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74.bin"/><Relationship Id="rId2" Type="http://schemas.openxmlformats.org/officeDocument/2006/relationships/notesSlide" Target="../notesSlides/notesSlide22.xml"/><Relationship Id="rId1" Type="http://schemas.openxmlformats.org/officeDocument/2006/relationships/slideLayout" Target="../slideLayouts/slideLayout31.xml"/><Relationship Id="rId5" Type="http://schemas.openxmlformats.org/officeDocument/2006/relationships/image" Target="../media/image76.bin"/><Relationship Id="rId4" Type="http://schemas.openxmlformats.org/officeDocument/2006/relationships/image" Target="../media/image75.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8" Type="http://schemas.openxmlformats.org/officeDocument/2006/relationships/image" Target="../media/image79.bin"/><Relationship Id="rId3" Type="http://schemas.openxmlformats.org/officeDocument/2006/relationships/image" Target="../media/image74.bin"/><Relationship Id="rId7" Type="http://schemas.openxmlformats.org/officeDocument/2006/relationships/image" Target="../media/image78.bin"/><Relationship Id="rId2" Type="http://schemas.openxmlformats.org/officeDocument/2006/relationships/notesSlide" Target="../notesSlides/notesSlide23.xml"/><Relationship Id="rId1" Type="http://schemas.openxmlformats.org/officeDocument/2006/relationships/slideLayout" Target="../slideLayouts/slideLayout31.xml"/><Relationship Id="rId6" Type="http://schemas.openxmlformats.org/officeDocument/2006/relationships/image" Target="../media/image77.bin"/><Relationship Id="rId5" Type="http://schemas.openxmlformats.org/officeDocument/2006/relationships/image" Target="../media/image76.bin"/><Relationship Id="rId4" Type="http://schemas.openxmlformats.org/officeDocument/2006/relationships/image" Target="../media/image75.bin"/></Relationships>
</file>

<file path=ppt/slides/_rels/slide31.xml.rels><?xml version="1.0" encoding="UTF-8" standalone="yes"?>
<Relationships xmlns="http://schemas.openxmlformats.org/package/2006/relationships"><Relationship Id="rId3" Type="http://schemas.openxmlformats.org/officeDocument/2006/relationships/image" Target="../media/image76.bin"/><Relationship Id="rId2" Type="http://schemas.openxmlformats.org/officeDocument/2006/relationships/notesSlide" Target="../notesSlides/notesSlide24.xml"/><Relationship Id="rId1" Type="http://schemas.openxmlformats.org/officeDocument/2006/relationships/slideLayout" Target="../slideLayouts/slideLayout31.xml"/><Relationship Id="rId4" Type="http://schemas.openxmlformats.org/officeDocument/2006/relationships/image" Target="../media/image75.bin"/></Relationships>
</file>

<file path=ppt/slides/_rels/slide32.xml.rels><?xml version="1.0" encoding="UTF-8" standalone="yes"?>
<Relationships xmlns="http://schemas.openxmlformats.org/package/2006/relationships"><Relationship Id="rId3" Type="http://schemas.openxmlformats.org/officeDocument/2006/relationships/image" Target="../media/image76.bin"/><Relationship Id="rId2" Type="http://schemas.openxmlformats.org/officeDocument/2006/relationships/notesSlide" Target="../notesSlides/notesSlide25.xml"/><Relationship Id="rId1" Type="http://schemas.openxmlformats.org/officeDocument/2006/relationships/slideLayout" Target="../slideLayouts/slideLayout31.xml"/><Relationship Id="rId4" Type="http://schemas.openxmlformats.org/officeDocument/2006/relationships/image" Target="../media/image75.bin"/></Relationships>
</file>

<file path=ppt/slides/_rels/slide33.xml.rels><?xml version="1.0" encoding="UTF-8" standalone="yes"?>
<Relationships xmlns="http://schemas.openxmlformats.org/package/2006/relationships"><Relationship Id="rId3" Type="http://schemas.openxmlformats.org/officeDocument/2006/relationships/image" Target="../media/image76.bin"/><Relationship Id="rId2" Type="http://schemas.openxmlformats.org/officeDocument/2006/relationships/notesSlide" Target="../notesSlides/notesSlide26.xml"/><Relationship Id="rId1" Type="http://schemas.openxmlformats.org/officeDocument/2006/relationships/slideLayout" Target="../slideLayouts/slideLayout31.xml"/><Relationship Id="rId4" Type="http://schemas.openxmlformats.org/officeDocument/2006/relationships/image" Target="../media/image75.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3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15.png"/><Relationship Id="rId11"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27.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solidFill>
                  <a:schemeClr val="bg2">
                    <a:lumMod val="50000"/>
                  </a:schemeClr>
                </a:solidFill>
              </a:rPr>
              <a:t>Enforcement Actions</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10</a:t>
            </a:fld>
            <a:endParaRPr lang="en-US" dirty="0"/>
          </a:p>
        </p:txBody>
      </p:sp>
      <p:pic>
        <p:nvPicPr>
          <p:cNvPr id="5" name="Picture 4"/>
          <p:cNvPicPr>
            <a:picLocks noChangeAspect="1"/>
          </p:cNvPicPr>
          <p:nvPr/>
        </p:nvPicPr>
        <p:blipFill rotWithShape="1">
          <a:blip r:embed="rId2"/>
          <a:srcRect l="6955" t="18223" r="13861"/>
          <a:stretch/>
        </p:blipFill>
        <p:spPr>
          <a:xfrm>
            <a:off x="3248341" y="1578876"/>
            <a:ext cx="5597108" cy="4365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0571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solidFill>
                  <a:schemeClr val="bg2">
                    <a:lumMod val="50000"/>
                  </a:schemeClr>
                </a:solidFill>
              </a:rPr>
              <a:t>Incident</a:t>
            </a:r>
            <a:r>
              <a:rPr lang="es-ES" dirty="0">
                <a:solidFill>
                  <a:schemeClr val="bg2">
                    <a:lumMod val="50000"/>
                  </a:schemeClr>
                </a:solidFill>
              </a:rPr>
              <a:t> </a:t>
            </a:r>
            <a:r>
              <a:rPr lang="es-ES" dirty="0" err="1">
                <a:solidFill>
                  <a:schemeClr val="bg2">
                    <a:lumMod val="50000"/>
                  </a:schemeClr>
                </a:solidFill>
              </a:rPr>
              <a:t>Reports</a:t>
            </a:r>
            <a:endParaRPr lang="es-ES" dirty="0">
              <a:solidFill>
                <a:schemeClr val="bg2">
                  <a:lumMod val="50000"/>
                </a:schemeClr>
              </a:solidFill>
            </a:endParaRPr>
          </a:p>
        </p:txBody>
      </p:sp>
      <p:sp>
        <p:nvSpPr>
          <p:cNvPr id="4" name="Slide Number Placeholder 3"/>
          <p:cNvSpPr>
            <a:spLocks noGrp="1"/>
          </p:cNvSpPr>
          <p:nvPr>
            <p:ph type="sldNum" sz="quarter" idx="12"/>
          </p:nvPr>
        </p:nvSpPr>
        <p:spPr/>
        <p:txBody>
          <a:bodyPr/>
          <a:lstStyle/>
          <a:p>
            <a:fld id="{727B4C2D-45E2-4621-8491-2995EB46A674}" type="slidenum">
              <a:rPr lang="en-US" smtClean="0"/>
              <a:pPr/>
              <a:t>11</a:t>
            </a:fld>
            <a:endParaRPr lang="en-US" dirty="0"/>
          </a:p>
        </p:txBody>
      </p:sp>
      <p:grpSp>
        <p:nvGrpSpPr>
          <p:cNvPr id="6" name="Group 5"/>
          <p:cNvGrpSpPr/>
          <p:nvPr/>
        </p:nvGrpSpPr>
        <p:grpSpPr>
          <a:xfrm>
            <a:off x="1555221" y="1211423"/>
            <a:ext cx="9326033" cy="5182198"/>
            <a:chOff x="1159981" y="1019546"/>
            <a:chExt cx="11004221" cy="5473101"/>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55" t="2129" r="902" b="4809"/>
            <a:stretch/>
          </p:blipFill>
          <p:spPr>
            <a:xfrm>
              <a:off x="1159981" y="1019546"/>
              <a:ext cx="11004221" cy="5473101"/>
            </a:xfrm>
            <a:prstGeom prst="rect">
              <a:avLst/>
            </a:prstGeom>
            <a:solidFill>
              <a:schemeClr val="accent2"/>
            </a:solidFill>
            <a:ln>
              <a:solidFill>
                <a:schemeClr val="bg1">
                  <a:lumMod val="20000"/>
                  <a:lumOff val="80000"/>
                </a:schemeClr>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4"/>
            <a:stretch>
              <a:fillRect/>
            </a:stretch>
          </p:blipFill>
          <p:spPr>
            <a:xfrm>
              <a:off x="1227914" y="2506662"/>
              <a:ext cx="10925175" cy="3876675"/>
            </a:xfrm>
            <a:prstGeom prst="rect">
              <a:avLst/>
            </a:prstGeom>
          </p:spPr>
        </p:pic>
      </p:grpSp>
      <p:sp>
        <p:nvSpPr>
          <p:cNvPr id="9" name="TextBox 4"/>
          <p:cNvSpPr txBox="1"/>
          <p:nvPr/>
        </p:nvSpPr>
        <p:spPr>
          <a:xfrm>
            <a:off x="3444788" y="2897095"/>
            <a:ext cx="1192062" cy="5987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7551" bIns="74608" numCol="1" spcCol="0" rtlCol="0" fromWordArt="0" anchor="t" anchorCtr="0" forceAA="0" compatLnSpc="1">
            <a:prstTxWarp prst="textNoShape">
              <a:avLst/>
            </a:prstTxWarp>
            <a:noAutofit/>
          </a:bodyPr>
          <a:lstStyle>
            <a:defPPr>
              <a:defRPr lang="en-US"/>
            </a:defPPr>
            <a:lvl1pPr defTabSz="932111" fontAlgn="base">
              <a:lnSpc>
                <a:spcPct val="95000"/>
              </a:lnSpc>
              <a:spcBef>
                <a:spcPct val="0"/>
              </a:spcBef>
              <a:spcAft>
                <a:spcPct val="0"/>
              </a:spcAft>
              <a:defRPr sz="1224">
                <a:gradFill>
                  <a:gsLst>
                    <a:gs pos="17699">
                      <a:schemeClr val="bg1">
                        <a:lumMod val="75000"/>
                      </a:schemeClr>
                    </a:gs>
                    <a:gs pos="52000">
                      <a:schemeClr val="bg1">
                        <a:lumMod val="75000"/>
                      </a:schemeClr>
                    </a:gs>
                  </a:gsLst>
                  <a:lin ang="5400000" scaled="0"/>
                </a:gradFill>
                <a:ea typeface="Segoe UI" pitchFamily="34" charset="0"/>
                <a:cs typeface="Segoe UI" pitchFamily="34" charset="0"/>
              </a:defRPr>
            </a:lvl1pPr>
            <a:lvl2pPr marL="0" lvl="1" defTabSz="932111" fontAlgn="base">
              <a:lnSpc>
                <a:spcPct val="95000"/>
              </a:lnSpc>
              <a:spcBef>
                <a:spcPct val="0"/>
              </a:spcBef>
              <a:spcAft>
                <a:spcPct val="0"/>
              </a:spcAft>
              <a:defRPr sz="1600">
                <a:gradFill>
                  <a:gsLst>
                    <a:gs pos="17699">
                      <a:schemeClr val="bg1">
                        <a:lumMod val="75000"/>
                      </a:schemeClr>
                    </a:gs>
                    <a:gs pos="52000">
                      <a:schemeClr val="bg1">
                        <a:lumMod val="75000"/>
                      </a:schemeClr>
                    </a:gs>
                  </a:gsLst>
                  <a:lin ang="5400000" scaled="0"/>
                </a:gradFill>
                <a:latin typeface="Segoe UI Semibold" panose="020B0702040204020203" pitchFamily="34" charset="0"/>
                <a:ea typeface="Segoe UI" pitchFamily="34" charset="0"/>
                <a:cs typeface="Segoe UI Semibold" panose="020B0702040204020203"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defTabSz="950660">
              <a:defRPr/>
            </a:pPr>
            <a:r>
              <a:rPr lang="en-US" sz="1632" dirty="0">
                <a:gradFill>
                  <a:gsLst>
                    <a:gs pos="17699">
                      <a:srgbClr val="505050">
                        <a:lumMod val="75000"/>
                      </a:srgbClr>
                    </a:gs>
                    <a:gs pos="52000">
                      <a:srgbClr val="505050">
                        <a:lumMod val="75000"/>
                      </a:srgbClr>
                    </a:gs>
                  </a:gsLst>
                  <a:lin ang="5400000" scaled="0"/>
                </a:gradFill>
              </a:rPr>
              <a:t>AUDIT DATA</a:t>
            </a:r>
          </a:p>
        </p:txBody>
      </p:sp>
      <p:cxnSp>
        <p:nvCxnSpPr>
          <p:cNvPr id="10" name="Straight Connector 9"/>
          <p:cNvCxnSpPr>
            <a:cxnSpLocks/>
            <a:stCxn id="11" idx="3"/>
            <a:endCxn id="9" idx="1"/>
          </p:cNvCxnSpPr>
          <p:nvPr/>
        </p:nvCxnSpPr>
        <p:spPr>
          <a:xfrm flipV="1">
            <a:off x="2837423" y="3196493"/>
            <a:ext cx="607365" cy="913781"/>
          </a:xfrm>
          <a:prstGeom prst="line">
            <a:avLst/>
          </a:prstGeom>
          <a:ln w="25400">
            <a:solidFill>
              <a:schemeClr val="accent1"/>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1715672" y="3790516"/>
            <a:ext cx="1121752" cy="639515"/>
          </a:xfrm>
          <a:prstGeom prst="rect">
            <a:avLst/>
          </a:prstGeom>
          <a:solidFill>
            <a:srgbClr val="505050">
              <a:alpha val="22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45" tIns="47545" rIns="47545" bIns="47545" numCol="1" spcCol="0" rtlCol="0" fromWordArt="0" anchor="ctr" anchorCtr="0" forceAA="0" compatLnSpc="1">
            <a:prstTxWarp prst="textNoShape">
              <a:avLst/>
            </a:prstTxWarp>
            <a:noAutofit/>
          </a:bodyPr>
          <a:lstStyle/>
          <a:p>
            <a:pPr algn="ctr" defTabSz="950588" fontAlgn="base">
              <a:spcBef>
                <a:spcPct val="0"/>
              </a:spcBef>
              <a:spcAft>
                <a:spcPct val="0"/>
              </a:spcAft>
              <a:defRPr/>
            </a:pPr>
            <a:endParaRPr lang="en-US" sz="228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4"/>
          <p:cNvSpPr txBox="1"/>
          <p:nvPr/>
        </p:nvSpPr>
        <p:spPr>
          <a:xfrm>
            <a:off x="3576212" y="3619455"/>
            <a:ext cx="1808073" cy="4895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7551" bIns="74608" numCol="1" spcCol="0" rtlCol="0" fromWordArt="0" anchor="t" anchorCtr="0" forceAA="0" compatLnSpc="1">
            <a:prstTxWarp prst="textNoShape">
              <a:avLst/>
            </a:prstTxWarp>
            <a:noAutofit/>
          </a:bodyPr>
          <a:lstStyle>
            <a:defPPr>
              <a:defRPr lang="en-US"/>
            </a:defPPr>
            <a:lvl1pPr defTabSz="932111" fontAlgn="base">
              <a:lnSpc>
                <a:spcPct val="95000"/>
              </a:lnSpc>
              <a:spcBef>
                <a:spcPct val="0"/>
              </a:spcBef>
              <a:spcAft>
                <a:spcPct val="0"/>
              </a:spcAft>
              <a:defRPr sz="1224">
                <a:gradFill>
                  <a:gsLst>
                    <a:gs pos="17699">
                      <a:schemeClr val="bg1">
                        <a:lumMod val="75000"/>
                      </a:schemeClr>
                    </a:gs>
                    <a:gs pos="52000">
                      <a:schemeClr val="bg1">
                        <a:lumMod val="75000"/>
                      </a:schemeClr>
                    </a:gs>
                  </a:gsLst>
                  <a:lin ang="5400000" scaled="0"/>
                </a:gradFill>
                <a:ea typeface="Segoe UI" pitchFamily="34" charset="0"/>
                <a:cs typeface="Segoe UI" pitchFamily="34" charset="0"/>
              </a:defRPr>
            </a:lvl1pPr>
            <a:lvl2pPr marL="0" lvl="1" defTabSz="932111" fontAlgn="base">
              <a:lnSpc>
                <a:spcPct val="95000"/>
              </a:lnSpc>
              <a:spcBef>
                <a:spcPct val="0"/>
              </a:spcBef>
              <a:spcAft>
                <a:spcPct val="0"/>
              </a:spcAft>
              <a:defRPr sz="1600">
                <a:gradFill>
                  <a:gsLst>
                    <a:gs pos="17699">
                      <a:schemeClr val="bg1">
                        <a:lumMod val="75000"/>
                      </a:schemeClr>
                    </a:gs>
                    <a:gs pos="52000">
                      <a:schemeClr val="bg1">
                        <a:lumMod val="75000"/>
                      </a:schemeClr>
                    </a:gs>
                  </a:gsLst>
                  <a:lin ang="5400000" scaled="0"/>
                </a:gradFill>
                <a:latin typeface="Segoe UI Semibold" panose="020B0702040204020203" pitchFamily="34" charset="0"/>
                <a:ea typeface="Segoe UI" pitchFamily="34" charset="0"/>
                <a:cs typeface="Segoe UI Semibold" panose="020B0702040204020203"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defTabSz="950660">
              <a:defRPr/>
            </a:pPr>
            <a:r>
              <a:rPr lang="en-US" sz="1632" dirty="0">
                <a:gradFill>
                  <a:gsLst>
                    <a:gs pos="17699">
                      <a:srgbClr val="505050">
                        <a:lumMod val="75000"/>
                      </a:srgbClr>
                    </a:gs>
                    <a:gs pos="52000">
                      <a:srgbClr val="505050">
                        <a:lumMod val="75000"/>
                      </a:srgbClr>
                    </a:gs>
                  </a:gsLst>
                  <a:lin ang="5400000" scaled="0"/>
                </a:gradFill>
              </a:rPr>
              <a:t>CLASSIFICATION</a:t>
            </a:r>
          </a:p>
        </p:txBody>
      </p:sp>
      <p:cxnSp>
        <p:nvCxnSpPr>
          <p:cNvPr id="13" name="Straight Connector 12"/>
          <p:cNvCxnSpPr>
            <a:cxnSpLocks/>
          </p:cNvCxnSpPr>
          <p:nvPr/>
        </p:nvCxnSpPr>
        <p:spPr>
          <a:xfrm>
            <a:off x="4382991" y="3874019"/>
            <a:ext cx="7315" cy="679725"/>
          </a:xfrm>
          <a:prstGeom prst="line">
            <a:avLst/>
          </a:prstGeom>
          <a:ln w="25400">
            <a:solidFill>
              <a:schemeClr val="accent1"/>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1669023" y="4430667"/>
            <a:ext cx="8672137" cy="176094"/>
          </a:xfrm>
          <a:prstGeom prst="rect">
            <a:avLst/>
          </a:prstGeom>
          <a:solidFill>
            <a:srgbClr val="505050">
              <a:alpha val="22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45" tIns="47545" rIns="47545" bIns="47545" numCol="1" spcCol="0" rtlCol="0" fromWordArt="0" anchor="ctr" anchorCtr="0" forceAA="0" compatLnSpc="1">
            <a:prstTxWarp prst="textNoShape">
              <a:avLst/>
            </a:prstTxWarp>
            <a:noAutofit/>
          </a:bodyPr>
          <a:lstStyle/>
          <a:p>
            <a:pPr algn="ctr" defTabSz="950588" fontAlgn="base">
              <a:spcBef>
                <a:spcPct val="0"/>
              </a:spcBef>
              <a:spcAft>
                <a:spcPct val="0"/>
              </a:spcAft>
              <a:defRPr/>
            </a:pPr>
            <a:endParaRPr lang="en-US" sz="228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extBox 4"/>
          <p:cNvSpPr txBox="1"/>
          <p:nvPr/>
        </p:nvSpPr>
        <p:spPr>
          <a:xfrm>
            <a:off x="5328508" y="3218707"/>
            <a:ext cx="1254984" cy="5248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7551" bIns="74608" numCol="1" spcCol="0" rtlCol="0" fromWordArt="0" anchor="t" anchorCtr="0" forceAA="0" compatLnSpc="1">
            <a:prstTxWarp prst="textNoShape">
              <a:avLst/>
            </a:prstTxWarp>
            <a:noAutofit/>
          </a:bodyPr>
          <a:lstStyle>
            <a:defPPr>
              <a:defRPr lang="en-US"/>
            </a:defPPr>
            <a:lvl1pPr defTabSz="932111" fontAlgn="base">
              <a:lnSpc>
                <a:spcPct val="95000"/>
              </a:lnSpc>
              <a:spcBef>
                <a:spcPct val="0"/>
              </a:spcBef>
              <a:spcAft>
                <a:spcPct val="0"/>
              </a:spcAft>
              <a:defRPr sz="1224">
                <a:gradFill>
                  <a:gsLst>
                    <a:gs pos="17699">
                      <a:schemeClr val="bg1">
                        <a:lumMod val="75000"/>
                      </a:schemeClr>
                    </a:gs>
                    <a:gs pos="52000">
                      <a:schemeClr val="bg1">
                        <a:lumMod val="75000"/>
                      </a:schemeClr>
                    </a:gs>
                  </a:gsLst>
                  <a:lin ang="5400000" scaled="0"/>
                </a:gradFill>
                <a:ea typeface="Segoe UI" pitchFamily="34" charset="0"/>
                <a:cs typeface="Segoe UI" pitchFamily="34" charset="0"/>
              </a:defRPr>
            </a:lvl1pPr>
            <a:lvl2pPr marL="0" lvl="1" defTabSz="932111" fontAlgn="base">
              <a:lnSpc>
                <a:spcPct val="95000"/>
              </a:lnSpc>
              <a:spcBef>
                <a:spcPct val="0"/>
              </a:spcBef>
              <a:spcAft>
                <a:spcPct val="0"/>
              </a:spcAft>
              <a:defRPr sz="1600">
                <a:gradFill>
                  <a:gsLst>
                    <a:gs pos="17699">
                      <a:schemeClr val="bg1">
                        <a:lumMod val="75000"/>
                      </a:schemeClr>
                    </a:gs>
                    <a:gs pos="52000">
                      <a:schemeClr val="bg1">
                        <a:lumMod val="75000"/>
                      </a:schemeClr>
                    </a:gs>
                  </a:gsLst>
                  <a:lin ang="5400000" scaled="0"/>
                </a:gradFill>
                <a:latin typeface="Segoe UI Semibold" panose="020B0702040204020203" pitchFamily="34" charset="0"/>
                <a:ea typeface="Segoe UI" pitchFamily="34" charset="0"/>
                <a:cs typeface="Segoe UI Semibold" panose="020B0702040204020203"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defTabSz="950660">
              <a:defRPr/>
            </a:pPr>
            <a:r>
              <a:rPr lang="en-US" sz="1632" dirty="0">
                <a:gradFill>
                  <a:gsLst>
                    <a:gs pos="17699">
                      <a:srgbClr val="505050">
                        <a:lumMod val="75000"/>
                      </a:srgbClr>
                    </a:gs>
                    <a:gs pos="52000">
                      <a:srgbClr val="505050">
                        <a:lumMod val="75000"/>
                      </a:srgbClr>
                    </a:gs>
                  </a:gsLst>
                  <a:lin ang="5400000" scaled="0"/>
                </a:gradFill>
              </a:rPr>
              <a:t>RULE DETAILS</a:t>
            </a:r>
          </a:p>
        </p:txBody>
      </p:sp>
      <p:cxnSp>
        <p:nvCxnSpPr>
          <p:cNvPr id="16" name="Straight Connector 15"/>
          <p:cNvCxnSpPr>
            <a:cxnSpLocks/>
          </p:cNvCxnSpPr>
          <p:nvPr/>
        </p:nvCxnSpPr>
        <p:spPr>
          <a:xfrm flipH="1">
            <a:off x="5852887" y="3743552"/>
            <a:ext cx="7565" cy="1006623"/>
          </a:xfrm>
          <a:prstGeom prst="line">
            <a:avLst/>
          </a:prstGeom>
          <a:ln w="25400">
            <a:solidFill>
              <a:schemeClr val="accent1"/>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1669023" y="4603574"/>
            <a:ext cx="8672137" cy="406671"/>
          </a:xfrm>
          <a:prstGeom prst="rect">
            <a:avLst/>
          </a:prstGeom>
          <a:solidFill>
            <a:srgbClr val="505050">
              <a:alpha val="22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45" tIns="47545" rIns="47545" bIns="47545" numCol="1" spcCol="0" rtlCol="0" fromWordArt="0" anchor="ctr" anchorCtr="0" forceAA="0" compatLnSpc="1">
            <a:prstTxWarp prst="textNoShape">
              <a:avLst/>
            </a:prstTxWarp>
            <a:noAutofit/>
          </a:bodyPr>
          <a:lstStyle/>
          <a:p>
            <a:pPr algn="ctr" defTabSz="950588" fontAlgn="base">
              <a:spcBef>
                <a:spcPct val="0"/>
              </a:spcBef>
              <a:spcAft>
                <a:spcPct val="0"/>
              </a:spcAft>
              <a:defRPr/>
            </a:pPr>
            <a:endParaRPr lang="en-US" sz="228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TextBox 4"/>
          <p:cNvSpPr txBox="1"/>
          <p:nvPr/>
        </p:nvSpPr>
        <p:spPr>
          <a:xfrm>
            <a:off x="6329054" y="3745105"/>
            <a:ext cx="1484258" cy="552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7551" bIns="74608" numCol="1" spcCol="0" rtlCol="0" fromWordArt="0" anchor="t" anchorCtr="0" forceAA="0" compatLnSpc="1">
            <a:prstTxWarp prst="textNoShape">
              <a:avLst/>
            </a:prstTxWarp>
            <a:noAutofit/>
          </a:bodyPr>
          <a:lstStyle>
            <a:defPPr>
              <a:defRPr lang="en-US"/>
            </a:defPPr>
            <a:lvl1pPr defTabSz="932111" fontAlgn="base">
              <a:lnSpc>
                <a:spcPct val="95000"/>
              </a:lnSpc>
              <a:spcBef>
                <a:spcPct val="0"/>
              </a:spcBef>
              <a:spcAft>
                <a:spcPct val="0"/>
              </a:spcAft>
              <a:defRPr sz="1224">
                <a:gradFill>
                  <a:gsLst>
                    <a:gs pos="17699">
                      <a:schemeClr val="bg1">
                        <a:lumMod val="75000"/>
                      </a:schemeClr>
                    </a:gs>
                    <a:gs pos="52000">
                      <a:schemeClr val="bg1">
                        <a:lumMod val="75000"/>
                      </a:schemeClr>
                    </a:gs>
                  </a:gsLst>
                  <a:lin ang="5400000" scaled="0"/>
                </a:gradFill>
                <a:ea typeface="Segoe UI" pitchFamily="34" charset="0"/>
                <a:cs typeface="Segoe UI" pitchFamily="34" charset="0"/>
              </a:defRPr>
            </a:lvl1pPr>
            <a:lvl2pPr marL="0" lvl="1" defTabSz="932111" fontAlgn="base">
              <a:lnSpc>
                <a:spcPct val="95000"/>
              </a:lnSpc>
              <a:spcBef>
                <a:spcPct val="0"/>
              </a:spcBef>
              <a:spcAft>
                <a:spcPct val="0"/>
              </a:spcAft>
              <a:defRPr sz="1600">
                <a:gradFill>
                  <a:gsLst>
                    <a:gs pos="17699">
                      <a:schemeClr val="bg1">
                        <a:lumMod val="75000"/>
                      </a:schemeClr>
                    </a:gs>
                    <a:gs pos="52000">
                      <a:schemeClr val="bg1">
                        <a:lumMod val="75000"/>
                      </a:schemeClr>
                    </a:gs>
                  </a:gsLst>
                  <a:lin ang="5400000" scaled="0"/>
                </a:gradFill>
                <a:latin typeface="Segoe UI Semibold" panose="020B0702040204020203" pitchFamily="34" charset="0"/>
                <a:ea typeface="Segoe UI" pitchFamily="34" charset="0"/>
                <a:cs typeface="Segoe UI Semibold" panose="020B0702040204020203"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defTabSz="950660">
              <a:defRPr/>
            </a:pPr>
            <a:r>
              <a:rPr lang="en-US" sz="1632" dirty="0">
                <a:gradFill>
                  <a:gsLst>
                    <a:gs pos="17699">
                      <a:srgbClr val="505050">
                        <a:lumMod val="75000"/>
                      </a:srgbClr>
                    </a:gs>
                    <a:gs pos="52000">
                      <a:srgbClr val="505050">
                        <a:lumMod val="75000"/>
                      </a:srgbClr>
                    </a:gs>
                  </a:gsLst>
                  <a:lin ang="5400000" scaled="0"/>
                </a:gradFill>
              </a:rPr>
              <a:t>MATCH DETAILS</a:t>
            </a:r>
          </a:p>
        </p:txBody>
      </p:sp>
      <p:cxnSp>
        <p:nvCxnSpPr>
          <p:cNvPr id="19" name="Straight Connector 18"/>
          <p:cNvCxnSpPr>
            <a:cxnSpLocks/>
          </p:cNvCxnSpPr>
          <p:nvPr/>
        </p:nvCxnSpPr>
        <p:spPr>
          <a:xfrm>
            <a:off x="6992395" y="4201209"/>
            <a:ext cx="0" cy="1097933"/>
          </a:xfrm>
          <a:prstGeom prst="line">
            <a:avLst/>
          </a:prstGeom>
          <a:ln w="25400">
            <a:solidFill>
              <a:schemeClr val="accent1"/>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1669023" y="5219917"/>
            <a:ext cx="9146582" cy="1041256"/>
          </a:xfrm>
          <a:prstGeom prst="rect">
            <a:avLst/>
          </a:prstGeom>
          <a:solidFill>
            <a:srgbClr val="505050">
              <a:alpha val="22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45" tIns="47545" rIns="47545" bIns="47545" numCol="1" spcCol="0" rtlCol="0" fromWordArt="0" anchor="ctr" anchorCtr="0" forceAA="0" compatLnSpc="1">
            <a:prstTxWarp prst="textNoShape">
              <a:avLst/>
            </a:prstTxWarp>
            <a:noAutofit/>
          </a:bodyPr>
          <a:lstStyle/>
          <a:p>
            <a:pPr algn="ctr" defTabSz="950588" fontAlgn="base">
              <a:spcBef>
                <a:spcPct val="0"/>
              </a:spcBef>
              <a:spcAft>
                <a:spcPct val="0"/>
              </a:spcAft>
              <a:defRPr/>
            </a:pPr>
            <a:endParaRPr lang="en-US" sz="2289"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913958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10"/>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22" presetClass="entr" presetSubtype="1"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22" presetClass="entr" presetSubtype="1"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up)">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5"/>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16"/>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7"/>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childTnLst>
                                </p:cTn>
                              </p:par>
                              <p:par>
                                <p:cTn id="64" presetID="22" presetClass="entr" presetSubtype="1" fill="hold"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up)">
                                      <p:cBhvr>
                                        <p:cTn id="66" dur="500"/>
                                        <p:tgtEl>
                                          <p:spTgt spid="1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2" grpId="0" animBg="1"/>
      <p:bldP spid="12" grpId="1" animBg="1"/>
      <p:bldP spid="14" grpId="0" animBg="1"/>
      <p:bldP spid="14" grpId="1" animBg="1"/>
      <p:bldP spid="15" grpId="0" animBg="1"/>
      <p:bldP spid="15" grpId="1" animBg="1"/>
      <p:bldP spid="17" grpId="0" animBg="1"/>
      <p:bldP spid="17" grpId="1" animBg="1"/>
      <p:bldP spid="18"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25662"/>
            <a:ext cx="12542838" cy="1181862"/>
          </a:xfrm>
        </p:spPr>
        <p:txBody>
          <a:bodyPr/>
          <a:lstStyle/>
          <a:p>
            <a:r>
              <a:rPr lang="en-US" sz="7200" dirty="0"/>
              <a:t>Demo</a:t>
            </a:r>
          </a:p>
        </p:txBody>
      </p:sp>
    </p:spTree>
    <p:extLst>
      <p:ext uri="{BB962C8B-B14F-4D97-AF65-F5344CB8AC3E}">
        <p14:creationId xmlns:p14="http://schemas.microsoft.com/office/powerpoint/2010/main" val="36315975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s-ES" dirty="0" err="1"/>
              <a:t>Retention</a:t>
            </a:r>
            <a:r>
              <a:rPr lang="es-ES" dirty="0"/>
              <a:t> </a:t>
            </a:r>
            <a:r>
              <a:rPr lang="es-ES" dirty="0" err="1"/>
              <a:t>Hold</a:t>
            </a:r>
            <a:endParaRPr lang="es-ES" dirty="0"/>
          </a:p>
        </p:txBody>
      </p:sp>
    </p:spTree>
    <p:extLst>
      <p:ext uri="{BB962C8B-B14F-4D97-AF65-F5344CB8AC3E}">
        <p14:creationId xmlns:p14="http://schemas.microsoft.com/office/powerpoint/2010/main" val="7618183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Enable</a:t>
            </a:r>
            <a:r>
              <a:rPr lang="es-ES" dirty="0"/>
              <a:t> </a:t>
            </a:r>
            <a:r>
              <a:rPr lang="es-ES" dirty="0" err="1"/>
              <a:t>Retention</a:t>
            </a:r>
            <a:r>
              <a:rPr lang="es-ES" dirty="0"/>
              <a:t> </a:t>
            </a:r>
            <a:r>
              <a:rPr lang="es-ES" dirty="0" err="1"/>
              <a:t>Hold</a:t>
            </a:r>
            <a:endParaRPr lang="es-ES" dirty="0"/>
          </a:p>
        </p:txBody>
      </p:sp>
      <p:sp>
        <p:nvSpPr>
          <p:cNvPr id="3" name="Text Placeholder 2"/>
          <p:cNvSpPr>
            <a:spLocks noGrp="1"/>
          </p:cNvSpPr>
          <p:nvPr>
            <p:ph type="body" sz="quarter" idx="10"/>
          </p:nvPr>
        </p:nvSpPr>
        <p:spPr/>
        <p:txBody>
          <a:bodyPr/>
          <a:lstStyle/>
          <a:p>
            <a:endParaRPr lang="es-ES" dirty="0"/>
          </a:p>
        </p:txBody>
      </p:sp>
      <p:pic>
        <p:nvPicPr>
          <p:cNvPr id="4" name="Picture 3"/>
          <p:cNvPicPr>
            <a:picLocks noChangeAspect="1"/>
          </p:cNvPicPr>
          <p:nvPr/>
        </p:nvPicPr>
        <p:blipFill rotWithShape="1">
          <a:blip r:embed="rId2"/>
          <a:srcRect r="38256"/>
          <a:stretch/>
        </p:blipFill>
        <p:spPr>
          <a:xfrm>
            <a:off x="618954" y="1490870"/>
            <a:ext cx="4787198" cy="2266950"/>
          </a:xfrm>
          <a:prstGeom prst="rect">
            <a:avLst/>
          </a:prstGeom>
        </p:spPr>
      </p:pic>
      <p:pic>
        <p:nvPicPr>
          <p:cNvPr id="5" name="Picture 4"/>
          <p:cNvPicPr>
            <a:picLocks noChangeAspect="1"/>
          </p:cNvPicPr>
          <p:nvPr/>
        </p:nvPicPr>
        <p:blipFill>
          <a:blip r:embed="rId3"/>
          <a:stretch>
            <a:fillRect/>
          </a:stretch>
        </p:blipFill>
        <p:spPr>
          <a:xfrm>
            <a:off x="828649" y="1834053"/>
            <a:ext cx="4076700" cy="1885950"/>
          </a:xfrm>
          <a:prstGeom prst="rect">
            <a:avLst/>
          </a:prstGeom>
        </p:spPr>
      </p:pic>
      <p:pic>
        <p:nvPicPr>
          <p:cNvPr id="6" name="Picture 5"/>
          <p:cNvPicPr>
            <a:picLocks noChangeAspect="1"/>
          </p:cNvPicPr>
          <p:nvPr/>
        </p:nvPicPr>
        <p:blipFill>
          <a:blip r:embed="rId4"/>
          <a:stretch>
            <a:fillRect/>
          </a:stretch>
        </p:blipFill>
        <p:spPr>
          <a:xfrm>
            <a:off x="1194028" y="2315026"/>
            <a:ext cx="6419850" cy="2619375"/>
          </a:xfrm>
          <a:prstGeom prst="rect">
            <a:avLst/>
          </a:prstGeom>
        </p:spPr>
      </p:pic>
      <p:pic>
        <p:nvPicPr>
          <p:cNvPr id="7" name="Picture 6"/>
          <p:cNvPicPr>
            <a:picLocks noChangeAspect="1"/>
          </p:cNvPicPr>
          <p:nvPr/>
        </p:nvPicPr>
        <p:blipFill>
          <a:blip r:embed="rId5"/>
          <a:stretch>
            <a:fillRect/>
          </a:stretch>
        </p:blipFill>
        <p:spPr>
          <a:xfrm>
            <a:off x="2477802" y="1324465"/>
            <a:ext cx="7991475" cy="4791075"/>
          </a:xfrm>
          <a:prstGeom prst="rect">
            <a:avLst/>
          </a:prstGeom>
        </p:spPr>
      </p:pic>
      <p:pic>
        <p:nvPicPr>
          <p:cNvPr id="8" name="Picture 7"/>
          <p:cNvPicPr>
            <a:picLocks noChangeAspect="1"/>
          </p:cNvPicPr>
          <p:nvPr/>
        </p:nvPicPr>
        <p:blipFill>
          <a:blip r:embed="rId6"/>
          <a:stretch>
            <a:fillRect/>
          </a:stretch>
        </p:blipFill>
        <p:spPr>
          <a:xfrm>
            <a:off x="2887378" y="1740699"/>
            <a:ext cx="7686675" cy="3476625"/>
          </a:xfrm>
          <a:prstGeom prst="rect">
            <a:avLst/>
          </a:prstGeom>
        </p:spPr>
      </p:pic>
      <p:pic>
        <p:nvPicPr>
          <p:cNvPr id="9" name="Picture 8"/>
          <p:cNvPicPr>
            <a:picLocks noChangeAspect="1"/>
          </p:cNvPicPr>
          <p:nvPr/>
        </p:nvPicPr>
        <p:blipFill>
          <a:blip r:embed="rId7"/>
          <a:stretch>
            <a:fillRect/>
          </a:stretch>
        </p:blipFill>
        <p:spPr>
          <a:xfrm>
            <a:off x="3264355" y="2131224"/>
            <a:ext cx="7581900" cy="2400300"/>
          </a:xfrm>
          <a:prstGeom prst="rect">
            <a:avLst/>
          </a:prstGeom>
        </p:spPr>
      </p:pic>
    </p:spTree>
    <p:extLst>
      <p:ext uri="{BB962C8B-B14F-4D97-AF65-F5344CB8AC3E}">
        <p14:creationId xmlns:p14="http://schemas.microsoft.com/office/powerpoint/2010/main" val="4056092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55637" y="1820862"/>
            <a:ext cx="11601994" cy="3697851"/>
          </a:xfrm>
        </p:spPr>
        <p:txBody>
          <a:bodyPr/>
          <a:lstStyle/>
          <a:p>
            <a:pPr marL="582873" indent="-582873">
              <a:buFont typeface="Arial" panose="020B0604020202020204" pitchFamily="34" charset="0"/>
              <a:buChar char="•"/>
            </a:pPr>
            <a:r>
              <a:rPr lang="es-ES" dirty="0">
                <a:solidFill>
                  <a:schemeClr val="accent2">
                    <a:lumMod val="50000"/>
                    <a:lumOff val="50000"/>
                  </a:schemeClr>
                </a:solidFill>
              </a:rPr>
              <a:t>Regular </a:t>
            </a:r>
            <a:r>
              <a:rPr lang="es-ES" dirty="0" err="1">
                <a:solidFill>
                  <a:schemeClr val="accent2">
                    <a:lumMod val="50000"/>
                    <a:lumOff val="50000"/>
                  </a:schemeClr>
                </a:solidFill>
              </a:rPr>
              <a:t>content</a:t>
            </a:r>
            <a:r>
              <a:rPr lang="es-ES" dirty="0">
                <a:solidFill>
                  <a:schemeClr val="accent2">
                    <a:lumMod val="50000"/>
                    <a:lumOff val="50000"/>
                  </a:schemeClr>
                </a:solidFill>
              </a:rPr>
              <a:t> </a:t>
            </a:r>
            <a:r>
              <a:rPr lang="es-ES" dirty="0" err="1">
                <a:solidFill>
                  <a:schemeClr val="accent2">
                    <a:lumMod val="50000"/>
                    <a:lumOff val="50000"/>
                  </a:schemeClr>
                </a:solidFill>
              </a:rPr>
              <a:t>is</a:t>
            </a:r>
            <a:r>
              <a:rPr lang="es-ES" dirty="0">
                <a:solidFill>
                  <a:schemeClr val="accent2">
                    <a:lumMod val="50000"/>
                    <a:lumOff val="50000"/>
                  </a:schemeClr>
                </a:solidFill>
              </a:rPr>
              <a:t> </a:t>
            </a:r>
            <a:r>
              <a:rPr lang="es-ES" dirty="0" err="1">
                <a:solidFill>
                  <a:schemeClr val="accent2">
                    <a:lumMod val="50000"/>
                    <a:lumOff val="50000"/>
                  </a:schemeClr>
                </a:solidFill>
              </a:rPr>
              <a:t>stored</a:t>
            </a:r>
            <a:r>
              <a:rPr lang="es-ES" dirty="0">
                <a:solidFill>
                  <a:schemeClr val="accent2">
                    <a:lumMod val="50000"/>
                    <a:lumOff val="50000"/>
                  </a:schemeClr>
                </a:solidFill>
              </a:rPr>
              <a:t> in System </a:t>
            </a:r>
            <a:r>
              <a:rPr lang="es-ES" dirty="0" err="1">
                <a:solidFill>
                  <a:schemeClr val="accent2">
                    <a:lumMod val="50000"/>
                    <a:lumOff val="50000"/>
                  </a:schemeClr>
                </a:solidFill>
              </a:rPr>
              <a:t>or</a:t>
            </a:r>
            <a:r>
              <a:rPr lang="es-ES" dirty="0">
                <a:solidFill>
                  <a:schemeClr val="accent2">
                    <a:lumMod val="50000"/>
                    <a:lumOff val="50000"/>
                  </a:schemeClr>
                </a:solidFill>
              </a:rPr>
              <a:t> Personal folders</a:t>
            </a:r>
          </a:p>
          <a:p>
            <a:pPr marL="582873" indent="-582873">
              <a:buFont typeface="Arial" panose="020B0604020202020204" pitchFamily="34" charset="0"/>
              <a:buChar char="•"/>
            </a:pPr>
            <a:r>
              <a:rPr lang="es-ES" dirty="0" err="1">
                <a:solidFill>
                  <a:schemeClr val="accent2">
                    <a:lumMod val="50000"/>
                    <a:lumOff val="50000"/>
                  </a:schemeClr>
                </a:solidFill>
              </a:rPr>
              <a:t>Only</a:t>
            </a:r>
            <a:r>
              <a:rPr lang="es-ES" dirty="0">
                <a:solidFill>
                  <a:schemeClr val="accent2">
                    <a:lumMod val="50000"/>
                    <a:lumOff val="50000"/>
                  </a:schemeClr>
                </a:solidFill>
              </a:rPr>
              <a:t> </a:t>
            </a:r>
            <a:r>
              <a:rPr lang="es-ES" dirty="0" err="1">
                <a:solidFill>
                  <a:schemeClr val="accent2">
                    <a:lumMod val="50000"/>
                    <a:lumOff val="50000"/>
                  </a:schemeClr>
                </a:solidFill>
              </a:rPr>
              <a:t>deleted</a:t>
            </a:r>
            <a:r>
              <a:rPr lang="es-ES" dirty="0">
                <a:solidFill>
                  <a:schemeClr val="accent2">
                    <a:lumMod val="50000"/>
                    <a:lumOff val="50000"/>
                  </a:schemeClr>
                </a:solidFill>
              </a:rPr>
              <a:t> </a:t>
            </a:r>
            <a:r>
              <a:rPr lang="es-ES" dirty="0" err="1">
                <a:solidFill>
                  <a:schemeClr val="accent2">
                    <a:lumMod val="50000"/>
                    <a:lumOff val="50000"/>
                  </a:schemeClr>
                </a:solidFill>
              </a:rPr>
              <a:t>items</a:t>
            </a:r>
            <a:r>
              <a:rPr lang="es-ES" dirty="0">
                <a:solidFill>
                  <a:schemeClr val="accent2">
                    <a:lumMod val="50000"/>
                    <a:lumOff val="50000"/>
                  </a:schemeClr>
                </a:solidFill>
              </a:rPr>
              <a:t> </a:t>
            </a:r>
            <a:r>
              <a:rPr lang="es-ES" dirty="0" err="1">
                <a:solidFill>
                  <a:schemeClr val="accent2">
                    <a:lumMod val="50000"/>
                    <a:lumOff val="50000"/>
                  </a:schemeClr>
                </a:solidFill>
              </a:rPr>
              <a:t>or</a:t>
            </a:r>
            <a:r>
              <a:rPr lang="es-ES" dirty="0">
                <a:solidFill>
                  <a:schemeClr val="accent2">
                    <a:lumMod val="50000"/>
                    <a:lumOff val="50000"/>
                  </a:schemeClr>
                </a:solidFill>
              </a:rPr>
              <a:t> </a:t>
            </a:r>
            <a:r>
              <a:rPr lang="es-ES" dirty="0" err="1">
                <a:solidFill>
                  <a:schemeClr val="accent2">
                    <a:lumMod val="50000"/>
                    <a:lumOff val="50000"/>
                  </a:schemeClr>
                </a:solidFill>
              </a:rPr>
              <a:t>items</a:t>
            </a:r>
            <a:r>
              <a:rPr lang="es-ES" dirty="0">
                <a:solidFill>
                  <a:schemeClr val="accent2">
                    <a:lumMod val="50000"/>
                    <a:lumOff val="50000"/>
                  </a:schemeClr>
                </a:solidFill>
              </a:rPr>
              <a:t> </a:t>
            </a:r>
            <a:r>
              <a:rPr lang="es-ES" dirty="0" err="1">
                <a:solidFill>
                  <a:schemeClr val="accent2">
                    <a:lumMod val="50000"/>
                    <a:lumOff val="50000"/>
                  </a:schemeClr>
                </a:solidFill>
              </a:rPr>
              <a:t>versions</a:t>
            </a:r>
            <a:r>
              <a:rPr lang="es-ES" dirty="0">
                <a:solidFill>
                  <a:schemeClr val="accent2">
                    <a:lumMod val="50000"/>
                    <a:lumOff val="50000"/>
                  </a:schemeClr>
                </a:solidFill>
              </a:rPr>
              <a:t> are </a:t>
            </a:r>
            <a:r>
              <a:rPr lang="es-ES" dirty="0" err="1">
                <a:solidFill>
                  <a:schemeClr val="accent2">
                    <a:lumMod val="50000"/>
                    <a:lumOff val="50000"/>
                  </a:schemeClr>
                </a:solidFill>
              </a:rPr>
              <a:t>stored</a:t>
            </a:r>
            <a:r>
              <a:rPr lang="es-ES" dirty="0">
                <a:solidFill>
                  <a:schemeClr val="accent2">
                    <a:lumMod val="50000"/>
                    <a:lumOff val="50000"/>
                  </a:schemeClr>
                </a:solidFill>
              </a:rPr>
              <a:t> in </a:t>
            </a:r>
            <a:r>
              <a:rPr lang="es-ES" dirty="0" err="1">
                <a:solidFill>
                  <a:schemeClr val="accent2">
                    <a:lumMod val="50000"/>
                    <a:lumOff val="50000"/>
                  </a:schemeClr>
                </a:solidFill>
              </a:rPr>
              <a:t>Recoverable</a:t>
            </a:r>
            <a:r>
              <a:rPr lang="es-ES" dirty="0">
                <a:solidFill>
                  <a:schemeClr val="accent2">
                    <a:lumMod val="50000"/>
                    <a:lumOff val="50000"/>
                  </a:schemeClr>
                </a:solidFill>
              </a:rPr>
              <a:t> </a:t>
            </a:r>
            <a:r>
              <a:rPr lang="es-ES" dirty="0" err="1">
                <a:solidFill>
                  <a:schemeClr val="accent2">
                    <a:lumMod val="50000"/>
                    <a:lumOff val="50000"/>
                  </a:schemeClr>
                </a:solidFill>
              </a:rPr>
              <a:t>items</a:t>
            </a:r>
            <a:endParaRPr lang="es-ES" dirty="0">
              <a:solidFill>
                <a:schemeClr val="accent2">
                  <a:lumMod val="50000"/>
                  <a:lumOff val="50000"/>
                </a:schemeClr>
              </a:solidFill>
            </a:endParaRPr>
          </a:p>
          <a:p>
            <a:endParaRPr lang="es-ES" dirty="0">
              <a:solidFill>
                <a:schemeClr val="accent2">
                  <a:lumMod val="50000"/>
                  <a:lumOff val="50000"/>
                </a:schemeClr>
              </a:solidFill>
            </a:endParaRPr>
          </a:p>
        </p:txBody>
      </p:sp>
      <p:sp>
        <p:nvSpPr>
          <p:cNvPr id="3" name="Title 2"/>
          <p:cNvSpPr>
            <a:spLocks noGrp="1"/>
          </p:cNvSpPr>
          <p:nvPr>
            <p:ph type="title"/>
          </p:nvPr>
        </p:nvSpPr>
        <p:spPr/>
        <p:txBody>
          <a:bodyPr/>
          <a:lstStyle/>
          <a:p>
            <a:r>
              <a:rPr lang="es-ES" dirty="0" err="1">
                <a:solidFill>
                  <a:schemeClr val="bg2">
                    <a:lumMod val="50000"/>
                  </a:schemeClr>
                </a:solidFill>
              </a:rPr>
              <a:t>Where</a:t>
            </a:r>
            <a:r>
              <a:rPr lang="es-ES" dirty="0">
                <a:solidFill>
                  <a:schemeClr val="bg2">
                    <a:lumMod val="50000"/>
                  </a:schemeClr>
                </a:solidFill>
              </a:rPr>
              <a:t> </a:t>
            </a:r>
            <a:r>
              <a:rPr lang="es-ES" dirty="0" err="1">
                <a:solidFill>
                  <a:schemeClr val="bg2">
                    <a:lumMod val="50000"/>
                  </a:schemeClr>
                </a:solidFill>
              </a:rPr>
              <a:t>all</a:t>
            </a:r>
            <a:r>
              <a:rPr lang="es-ES" dirty="0">
                <a:solidFill>
                  <a:schemeClr val="bg2">
                    <a:lumMod val="50000"/>
                  </a:schemeClr>
                </a:solidFill>
              </a:rPr>
              <a:t> </a:t>
            </a:r>
            <a:r>
              <a:rPr lang="es-ES" dirty="0" err="1">
                <a:solidFill>
                  <a:schemeClr val="bg2">
                    <a:lumMod val="50000"/>
                  </a:schemeClr>
                </a:solidFill>
              </a:rPr>
              <a:t>content</a:t>
            </a:r>
            <a:r>
              <a:rPr lang="es-ES" dirty="0">
                <a:solidFill>
                  <a:schemeClr val="bg2">
                    <a:lumMod val="50000"/>
                  </a:schemeClr>
                </a:solidFill>
              </a:rPr>
              <a:t> </a:t>
            </a:r>
            <a:r>
              <a:rPr lang="es-ES" dirty="0" err="1">
                <a:solidFill>
                  <a:schemeClr val="bg2">
                    <a:lumMod val="50000"/>
                  </a:schemeClr>
                </a:solidFill>
              </a:rPr>
              <a:t>is</a:t>
            </a:r>
            <a:r>
              <a:rPr lang="es-ES" dirty="0">
                <a:solidFill>
                  <a:schemeClr val="bg2">
                    <a:lumMod val="50000"/>
                  </a:schemeClr>
                </a:solidFill>
              </a:rPr>
              <a:t> </a:t>
            </a:r>
            <a:r>
              <a:rPr lang="es-ES" dirty="0" err="1">
                <a:solidFill>
                  <a:schemeClr val="bg2">
                    <a:lumMod val="50000"/>
                  </a:schemeClr>
                </a:solidFill>
              </a:rPr>
              <a:t>stored</a:t>
            </a:r>
            <a:r>
              <a:rPr lang="es-ES" dirty="0">
                <a:solidFill>
                  <a:schemeClr val="bg2">
                    <a:lumMod val="50000"/>
                  </a:schemeClr>
                </a:solidFill>
              </a:rPr>
              <a:t>?</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15</a:t>
            </a:fld>
            <a:endParaRPr lang="en-US" dirty="0"/>
          </a:p>
        </p:txBody>
      </p:sp>
    </p:spTree>
    <p:extLst>
      <p:ext uri="{BB962C8B-B14F-4D97-AF65-F5344CB8AC3E}">
        <p14:creationId xmlns:p14="http://schemas.microsoft.com/office/powerpoint/2010/main" val="99508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660" y="1476621"/>
            <a:ext cx="11375537" cy="3317896"/>
          </a:xfrm>
        </p:spPr>
        <p:txBody>
          <a:bodyPr/>
          <a:lstStyle/>
          <a:p>
            <a:r>
              <a:rPr lang="es-ES" dirty="0">
                <a:solidFill>
                  <a:schemeClr val="accent2">
                    <a:lumMod val="50000"/>
                    <a:lumOff val="50000"/>
                  </a:schemeClr>
                </a:solidFill>
              </a:rPr>
              <a:t>In Exchange Online, </a:t>
            </a:r>
            <a:r>
              <a:rPr lang="es-ES" dirty="0" err="1">
                <a:solidFill>
                  <a:schemeClr val="accent2">
                    <a:lumMod val="50000"/>
                    <a:lumOff val="50000"/>
                  </a:schemeClr>
                </a:solidFill>
              </a:rPr>
              <a:t>the</a:t>
            </a:r>
            <a:r>
              <a:rPr lang="es-ES" dirty="0">
                <a:solidFill>
                  <a:schemeClr val="accent2">
                    <a:lumMod val="50000"/>
                    <a:lumOff val="50000"/>
                  </a:schemeClr>
                </a:solidFill>
              </a:rPr>
              <a:t> </a:t>
            </a:r>
            <a:r>
              <a:rPr lang="es-ES" dirty="0" err="1">
                <a:solidFill>
                  <a:schemeClr val="accent2">
                    <a:lumMod val="50000"/>
                    <a:lumOff val="50000"/>
                  </a:schemeClr>
                </a:solidFill>
              </a:rPr>
              <a:t>quota</a:t>
            </a:r>
            <a:r>
              <a:rPr lang="es-ES" dirty="0">
                <a:solidFill>
                  <a:schemeClr val="accent2">
                    <a:lumMod val="50000"/>
                    <a:lumOff val="50000"/>
                  </a:schemeClr>
                </a:solidFill>
              </a:rPr>
              <a:t> for </a:t>
            </a:r>
            <a:r>
              <a:rPr lang="es-ES" dirty="0" err="1">
                <a:solidFill>
                  <a:schemeClr val="accent2">
                    <a:lumMod val="50000"/>
                    <a:lumOff val="50000"/>
                  </a:schemeClr>
                </a:solidFill>
              </a:rPr>
              <a:t>the</a:t>
            </a:r>
            <a:r>
              <a:rPr lang="es-ES" dirty="0">
                <a:solidFill>
                  <a:schemeClr val="accent2">
                    <a:lumMod val="50000"/>
                    <a:lumOff val="50000"/>
                  </a:schemeClr>
                </a:solidFill>
              </a:rPr>
              <a:t> </a:t>
            </a:r>
            <a:r>
              <a:rPr lang="es-ES" dirty="0" err="1">
                <a:solidFill>
                  <a:schemeClr val="accent2">
                    <a:lumMod val="50000"/>
                    <a:lumOff val="50000"/>
                  </a:schemeClr>
                </a:solidFill>
              </a:rPr>
              <a:t>Recoverable</a:t>
            </a:r>
            <a:r>
              <a:rPr lang="es-ES" dirty="0">
                <a:solidFill>
                  <a:schemeClr val="accent2">
                    <a:lumMod val="50000"/>
                    <a:lumOff val="50000"/>
                  </a:schemeClr>
                </a:solidFill>
              </a:rPr>
              <a:t> </a:t>
            </a:r>
            <a:r>
              <a:rPr lang="es-ES" dirty="0" err="1">
                <a:solidFill>
                  <a:schemeClr val="accent2">
                    <a:lumMod val="50000"/>
                    <a:lumOff val="50000"/>
                  </a:schemeClr>
                </a:solidFill>
              </a:rPr>
              <a:t>Items</a:t>
            </a:r>
            <a:r>
              <a:rPr lang="es-ES" dirty="0">
                <a:solidFill>
                  <a:schemeClr val="accent2">
                    <a:lumMod val="50000"/>
                    <a:lumOff val="50000"/>
                  </a:schemeClr>
                </a:solidFill>
              </a:rPr>
              <a:t> folder </a:t>
            </a:r>
            <a:r>
              <a:rPr lang="es-ES" dirty="0" err="1">
                <a:solidFill>
                  <a:schemeClr val="accent2">
                    <a:lumMod val="50000"/>
                    <a:lumOff val="50000"/>
                  </a:schemeClr>
                </a:solidFill>
              </a:rPr>
              <a:t>is</a:t>
            </a:r>
            <a:r>
              <a:rPr lang="es-ES" dirty="0">
                <a:solidFill>
                  <a:schemeClr val="accent2">
                    <a:lumMod val="50000"/>
                    <a:lumOff val="50000"/>
                  </a:schemeClr>
                </a:solidFill>
              </a:rPr>
              <a:t> </a:t>
            </a:r>
            <a:r>
              <a:rPr lang="es-ES" dirty="0" err="1">
                <a:solidFill>
                  <a:schemeClr val="accent2">
                    <a:lumMod val="50000"/>
                    <a:lumOff val="50000"/>
                  </a:schemeClr>
                </a:solidFill>
              </a:rPr>
              <a:t>automatically</a:t>
            </a:r>
            <a:r>
              <a:rPr lang="es-ES" dirty="0">
                <a:solidFill>
                  <a:schemeClr val="accent2">
                    <a:lumMod val="50000"/>
                    <a:lumOff val="50000"/>
                  </a:schemeClr>
                </a:solidFill>
              </a:rPr>
              <a:t> </a:t>
            </a:r>
            <a:r>
              <a:rPr lang="es-ES" dirty="0" err="1">
                <a:solidFill>
                  <a:schemeClr val="accent2">
                    <a:lumMod val="50000"/>
                    <a:lumOff val="50000"/>
                  </a:schemeClr>
                </a:solidFill>
              </a:rPr>
              <a:t>increased</a:t>
            </a:r>
            <a:r>
              <a:rPr lang="es-ES" dirty="0">
                <a:solidFill>
                  <a:schemeClr val="accent2">
                    <a:lumMod val="50000"/>
                    <a:lumOff val="50000"/>
                  </a:schemeClr>
                </a:solidFill>
              </a:rPr>
              <a:t> to 100 GB </a:t>
            </a:r>
            <a:r>
              <a:rPr lang="es-ES" dirty="0" err="1">
                <a:solidFill>
                  <a:schemeClr val="accent2">
                    <a:lumMod val="50000"/>
                    <a:lumOff val="50000"/>
                  </a:schemeClr>
                </a:solidFill>
              </a:rPr>
              <a:t>when</a:t>
            </a:r>
            <a:r>
              <a:rPr lang="es-ES" dirty="0">
                <a:solidFill>
                  <a:schemeClr val="accent2">
                    <a:lumMod val="50000"/>
                    <a:lumOff val="50000"/>
                  </a:schemeClr>
                </a:solidFill>
              </a:rPr>
              <a:t> </a:t>
            </a:r>
            <a:r>
              <a:rPr lang="es-ES" dirty="0" err="1">
                <a:solidFill>
                  <a:schemeClr val="accent2">
                    <a:lumMod val="50000"/>
                    <a:lumOff val="50000"/>
                  </a:schemeClr>
                </a:solidFill>
              </a:rPr>
              <a:t>you</a:t>
            </a:r>
            <a:r>
              <a:rPr lang="es-ES" dirty="0">
                <a:solidFill>
                  <a:schemeClr val="accent2">
                    <a:lumMod val="50000"/>
                    <a:lumOff val="50000"/>
                  </a:schemeClr>
                </a:solidFill>
              </a:rPr>
              <a:t> place a </a:t>
            </a:r>
            <a:r>
              <a:rPr lang="es-ES" dirty="0" err="1">
                <a:solidFill>
                  <a:schemeClr val="accent2">
                    <a:lumMod val="50000"/>
                    <a:lumOff val="50000"/>
                  </a:schemeClr>
                </a:solidFill>
              </a:rPr>
              <a:t>mailbox</a:t>
            </a:r>
            <a:r>
              <a:rPr lang="es-ES" dirty="0">
                <a:solidFill>
                  <a:schemeClr val="accent2">
                    <a:lumMod val="50000"/>
                    <a:lumOff val="50000"/>
                  </a:schemeClr>
                </a:solidFill>
              </a:rPr>
              <a:t> </a:t>
            </a:r>
            <a:r>
              <a:rPr lang="es-ES" dirty="0" err="1">
                <a:solidFill>
                  <a:schemeClr val="accent2">
                    <a:lumMod val="50000"/>
                    <a:lumOff val="50000"/>
                  </a:schemeClr>
                </a:solidFill>
              </a:rPr>
              <a:t>on</a:t>
            </a:r>
            <a:r>
              <a:rPr lang="es-ES" dirty="0">
                <a:solidFill>
                  <a:schemeClr val="accent2">
                    <a:lumMod val="50000"/>
                    <a:lumOff val="50000"/>
                  </a:schemeClr>
                </a:solidFill>
              </a:rPr>
              <a:t> </a:t>
            </a:r>
            <a:r>
              <a:rPr lang="es-ES" dirty="0" err="1">
                <a:solidFill>
                  <a:schemeClr val="accent2">
                    <a:lumMod val="50000"/>
                    <a:lumOff val="50000"/>
                  </a:schemeClr>
                </a:solidFill>
              </a:rPr>
              <a:t>Litigation</a:t>
            </a:r>
            <a:r>
              <a:rPr lang="es-ES" dirty="0">
                <a:solidFill>
                  <a:schemeClr val="accent2">
                    <a:lumMod val="50000"/>
                    <a:lumOff val="50000"/>
                  </a:schemeClr>
                </a:solidFill>
              </a:rPr>
              <a:t> </a:t>
            </a:r>
            <a:r>
              <a:rPr lang="es-ES" dirty="0" err="1">
                <a:solidFill>
                  <a:schemeClr val="accent2">
                    <a:lumMod val="50000"/>
                    <a:lumOff val="50000"/>
                  </a:schemeClr>
                </a:solidFill>
              </a:rPr>
              <a:t>Hold</a:t>
            </a:r>
            <a:r>
              <a:rPr lang="es-ES" dirty="0">
                <a:solidFill>
                  <a:schemeClr val="accent2">
                    <a:lumMod val="50000"/>
                    <a:lumOff val="50000"/>
                  </a:schemeClr>
                </a:solidFill>
              </a:rPr>
              <a:t>. </a:t>
            </a:r>
            <a:r>
              <a:rPr lang="es-ES" dirty="0" err="1">
                <a:solidFill>
                  <a:schemeClr val="accent2">
                    <a:lumMod val="50000"/>
                    <a:lumOff val="50000"/>
                  </a:schemeClr>
                </a:solidFill>
              </a:rPr>
              <a:t>The</a:t>
            </a:r>
            <a:r>
              <a:rPr lang="es-ES" dirty="0">
                <a:solidFill>
                  <a:schemeClr val="accent2">
                    <a:lumMod val="50000"/>
                    <a:lumOff val="50000"/>
                  </a:schemeClr>
                </a:solidFill>
              </a:rPr>
              <a:t> default </a:t>
            </a:r>
            <a:r>
              <a:rPr lang="es-ES" dirty="0" err="1">
                <a:solidFill>
                  <a:schemeClr val="accent2">
                    <a:lumMod val="50000"/>
                    <a:lumOff val="50000"/>
                  </a:schemeClr>
                </a:solidFill>
              </a:rPr>
              <a:t>size</a:t>
            </a:r>
            <a:r>
              <a:rPr lang="es-ES" dirty="0">
                <a:solidFill>
                  <a:schemeClr val="accent2">
                    <a:lumMod val="50000"/>
                    <a:lumOff val="50000"/>
                  </a:schemeClr>
                </a:solidFill>
              </a:rPr>
              <a:t> of </a:t>
            </a:r>
            <a:r>
              <a:rPr lang="es-ES" dirty="0" err="1">
                <a:solidFill>
                  <a:schemeClr val="accent2">
                    <a:lumMod val="50000"/>
                    <a:lumOff val="50000"/>
                  </a:schemeClr>
                </a:solidFill>
              </a:rPr>
              <a:t>this</a:t>
            </a:r>
            <a:r>
              <a:rPr lang="es-ES" dirty="0">
                <a:solidFill>
                  <a:schemeClr val="accent2">
                    <a:lumMod val="50000"/>
                    <a:lumOff val="50000"/>
                  </a:schemeClr>
                </a:solidFill>
              </a:rPr>
              <a:t> folder </a:t>
            </a:r>
            <a:r>
              <a:rPr lang="es-ES" dirty="0" err="1">
                <a:solidFill>
                  <a:schemeClr val="accent2">
                    <a:lumMod val="50000"/>
                    <a:lumOff val="50000"/>
                  </a:schemeClr>
                </a:solidFill>
              </a:rPr>
              <a:t>is</a:t>
            </a:r>
            <a:r>
              <a:rPr lang="es-ES" dirty="0">
                <a:solidFill>
                  <a:schemeClr val="accent2">
                    <a:lumMod val="50000"/>
                    <a:lumOff val="50000"/>
                  </a:schemeClr>
                </a:solidFill>
              </a:rPr>
              <a:t> 30 GB.</a:t>
            </a:r>
          </a:p>
          <a:p>
            <a:endParaRPr lang="es-ES" dirty="0">
              <a:solidFill>
                <a:schemeClr val="accent2">
                  <a:lumMod val="50000"/>
                  <a:lumOff val="50000"/>
                </a:schemeClr>
              </a:solidFill>
            </a:endParaRPr>
          </a:p>
        </p:txBody>
      </p:sp>
      <p:sp>
        <p:nvSpPr>
          <p:cNvPr id="3" name="Title 2"/>
          <p:cNvSpPr>
            <a:spLocks noGrp="1"/>
          </p:cNvSpPr>
          <p:nvPr>
            <p:ph type="title"/>
          </p:nvPr>
        </p:nvSpPr>
        <p:spPr/>
        <p:txBody>
          <a:bodyPr/>
          <a:lstStyle/>
          <a:p>
            <a:r>
              <a:rPr lang="es-ES" dirty="0" err="1">
                <a:solidFill>
                  <a:schemeClr val="bg2">
                    <a:lumMod val="50000"/>
                  </a:schemeClr>
                </a:solidFill>
              </a:rPr>
              <a:t>Hold</a:t>
            </a:r>
            <a:r>
              <a:rPr lang="es-ES" dirty="0">
                <a:solidFill>
                  <a:schemeClr val="bg2">
                    <a:lumMod val="50000"/>
                  </a:schemeClr>
                </a:solidFill>
              </a:rPr>
              <a:t> </a:t>
            </a:r>
            <a:r>
              <a:rPr lang="es-ES" dirty="0" err="1">
                <a:solidFill>
                  <a:schemeClr val="bg2">
                    <a:lumMod val="50000"/>
                  </a:schemeClr>
                </a:solidFill>
              </a:rPr>
              <a:t>Quota</a:t>
            </a:r>
            <a:r>
              <a:rPr lang="es-ES" dirty="0">
                <a:solidFill>
                  <a:schemeClr val="bg2">
                    <a:lumMod val="50000"/>
                  </a:schemeClr>
                </a:solidFill>
              </a:rPr>
              <a:t>?</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16</a:t>
            </a:fld>
            <a:endParaRPr lang="en-US" dirty="0"/>
          </a:p>
        </p:txBody>
      </p:sp>
    </p:spTree>
    <p:extLst>
      <p:ext uri="{BB962C8B-B14F-4D97-AF65-F5344CB8AC3E}">
        <p14:creationId xmlns:p14="http://schemas.microsoft.com/office/powerpoint/2010/main" val="97508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12837" y="1444360"/>
            <a:ext cx="8530442" cy="5164434"/>
          </a:xfrm>
        </p:spPr>
        <p:txBody>
          <a:bodyPr/>
          <a:lstStyle/>
          <a:p>
            <a:pPr marL="582873" indent="-582873">
              <a:buFont typeface="Arial" panose="020B0604020202020204" pitchFamily="34" charset="0"/>
              <a:buChar char="•"/>
            </a:pPr>
            <a:r>
              <a:rPr lang="es-ES" dirty="0">
                <a:solidFill>
                  <a:schemeClr val="accent2">
                    <a:lumMod val="50000"/>
                    <a:lumOff val="50000"/>
                  </a:schemeClr>
                </a:solidFill>
              </a:rPr>
              <a:t>No more </a:t>
            </a:r>
            <a:r>
              <a:rPr lang="es-ES" dirty="0" err="1">
                <a:solidFill>
                  <a:schemeClr val="accent2">
                    <a:lumMod val="50000"/>
                    <a:lumOff val="50000"/>
                  </a:schemeClr>
                </a:solidFill>
              </a:rPr>
              <a:t>entries</a:t>
            </a:r>
            <a:r>
              <a:rPr lang="es-ES" dirty="0">
                <a:solidFill>
                  <a:schemeClr val="accent2">
                    <a:lumMod val="50000"/>
                    <a:lumOff val="50000"/>
                  </a:schemeClr>
                </a:solidFill>
              </a:rPr>
              <a:t> </a:t>
            </a:r>
            <a:r>
              <a:rPr lang="es-ES" dirty="0" err="1">
                <a:solidFill>
                  <a:schemeClr val="accent2">
                    <a:lumMod val="50000"/>
                    <a:lumOff val="50000"/>
                  </a:schemeClr>
                </a:solidFill>
              </a:rPr>
              <a:t>will</a:t>
            </a:r>
            <a:r>
              <a:rPr lang="es-ES" dirty="0">
                <a:solidFill>
                  <a:schemeClr val="accent2">
                    <a:lumMod val="50000"/>
                    <a:lumOff val="50000"/>
                  </a:schemeClr>
                </a:solidFill>
              </a:rPr>
              <a:t> be </a:t>
            </a:r>
            <a:r>
              <a:rPr lang="es-ES" dirty="0" err="1">
                <a:solidFill>
                  <a:schemeClr val="accent2">
                    <a:lumMod val="50000"/>
                    <a:lumOff val="50000"/>
                  </a:schemeClr>
                </a:solidFill>
              </a:rPr>
              <a:t>added</a:t>
            </a:r>
            <a:r>
              <a:rPr lang="es-ES" dirty="0">
                <a:solidFill>
                  <a:schemeClr val="accent2">
                    <a:lumMod val="50000"/>
                    <a:lumOff val="50000"/>
                  </a:schemeClr>
                </a:solidFill>
              </a:rPr>
              <a:t> </a:t>
            </a:r>
          </a:p>
          <a:p>
            <a:pPr marL="582873" indent="-582873">
              <a:buFont typeface="Arial" panose="020B0604020202020204" pitchFamily="34" charset="0"/>
              <a:buChar char="•"/>
            </a:pPr>
            <a:r>
              <a:rPr lang="es-ES" dirty="0">
                <a:solidFill>
                  <a:schemeClr val="accent2">
                    <a:lumMod val="50000"/>
                    <a:lumOff val="50000"/>
                  </a:schemeClr>
                </a:solidFill>
              </a:rPr>
              <a:t>User can </a:t>
            </a:r>
            <a:r>
              <a:rPr lang="es-ES" dirty="0" err="1">
                <a:solidFill>
                  <a:schemeClr val="accent2">
                    <a:lumMod val="50000"/>
                    <a:lumOff val="50000"/>
                  </a:schemeClr>
                </a:solidFill>
              </a:rPr>
              <a:t>access</a:t>
            </a:r>
            <a:r>
              <a:rPr lang="es-ES" dirty="0">
                <a:solidFill>
                  <a:schemeClr val="accent2">
                    <a:lumMod val="50000"/>
                    <a:lumOff val="50000"/>
                  </a:schemeClr>
                </a:solidFill>
              </a:rPr>
              <a:t> </a:t>
            </a:r>
            <a:r>
              <a:rPr lang="es-ES" dirty="0" err="1">
                <a:solidFill>
                  <a:schemeClr val="accent2">
                    <a:lumMod val="50000"/>
                    <a:lumOff val="50000"/>
                  </a:schemeClr>
                </a:solidFill>
              </a:rPr>
              <a:t>mailbox</a:t>
            </a:r>
            <a:r>
              <a:rPr lang="es-ES" dirty="0">
                <a:solidFill>
                  <a:schemeClr val="accent2">
                    <a:lumMod val="50000"/>
                    <a:lumOff val="50000"/>
                  </a:schemeClr>
                </a:solidFill>
              </a:rPr>
              <a:t> </a:t>
            </a:r>
            <a:r>
              <a:rPr lang="es-ES" dirty="0" err="1">
                <a:solidFill>
                  <a:schemeClr val="accent2">
                    <a:lumMod val="50000"/>
                    <a:lumOff val="50000"/>
                  </a:schemeClr>
                </a:solidFill>
              </a:rPr>
              <a:t>but</a:t>
            </a:r>
            <a:r>
              <a:rPr lang="es-ES" dirty="0">
                <a:solidFill>
                  <a:schemeClr val="accent2">
                    <a:lumMod val="50000"/>
                    <a:lumOff val="50000"/>
                  </a:schemeClr>
                </a:solidFill>
              </a:rPr>
              <a:t> </a:t>
            </a:r>
            <a:r>
              <a:rPr lang="es-ES" dirty="0" err="1">
                <a:solidFill>
                  <a:schemeClr val="accent2">
                    <a:lumMod val="50000"/>
                    <a:lumOff val="50000"/>
                  </a:schemeClr>
                </a:solidFill>
              </a:rPr>
              <a:t>is</a:t>
            </a:r>
            <a:r>
              <a:rPr lang="es-ES" dirty="0">
                <a:solidFill>
                  <a:schemeClr val="accent2">
                    <a:lumMod val="50000"/>
                    <a:lumOff val="50000"/>
                  </a:schemeClr>
                </a:solidFill>
              </a:rPr>
              <a:t> </a:t>
            </a:r>
            <a:r>
              <a:rPr lang="es-ES" dirty="0" err="1">
                <a:solidFill>
                  <a:schemeClr val="accent2">
                    <a:lumMod val="50000"/>
                    <a:lumOff val="50000"/>
                  </a:schemeClr>
                </a:solidFill>
              </a:rPr>
              <a:t>unable</a:t>
            </a:r>
            <a:r>
              <a:rPr lang="es-ES" dirty="0">
                <a:solidFill>
                  <a:schemeClr val="accent2">
                    <a:lumMod val="50000"/>
                    <a:lumOff val="50000"/>
                  </a:schemeClr>
                </a:solidFill>
              </a:rPr>
              <a:t> of </a:t>
            </a:r>
            <a:r>
              <a:rPr lang="es-ES" dirty="0" err="1">
                <a:solidFill>
                  <a:schemeClr val="accent2">
                    <a:lumMod val="50000"/>
                    <a:lumOff val="50000"/>
                  </a:schemeClr>
                </a:solidFill>
              </a:rPr>
              <a:t>deleting</a:t>
            </a:r>
            <a:r>
              <a:rPr lang="es-ES" dirty="0">
                <a:solidFill>
                  <a:schemeClr val="accent2">
                    <a:lumMod val="50000"/>
                    <a:lumOff val="50000"/>
                  </a:schemeClr>
                </a:solidFill>
              </a:rPr>
              <a:t> </a:t>
            </a:r>
            <a:r>
              <a:rPr lang="es-ES" dirty="0" err="1">
                <a:solidFill>
                  <a:schemeClr val="accent2">
                    <a:lumMod val="50000"/>
                    <a:lumOff val="50000"/>
                  </a:schemeClr>
                </a:solidFill>
              </a:rPr>
              <a:t>items</a:t>
            </a:r>
            <a:r>
              <a:rPr lang="es-ES" dirty="0">
                <a:solidFill>
                  <a:schemeClr val="accent2">
                    <a:lumMod val="50000"/>
                    <a:lumOff val="50000"/>
                  </a:schemeClr>
                </a:solidFill>
              </a:rPr>
              <a:t> </a:t>
            </a:r>
            <a:r>
              <a:rPr lang="es-ES" dirty="0" err="1">
                <a:solidFill>
                  <a:schemeClr val="accent2">
                    <a:lumMod val="50000"/>
                    <a:lumOff val="50000"/>
                  </a:schemeClr>
                </a:solidFill>
              </a:rPr>
              <a:t>or</a:t>
            </a:r>
            <a:r>
              <a:rPr lang="es-ES" dirty="0">
                <a:solidFill>
                  <a:schemeClr val="accent2">
                    <a:lumMod val="50000"/>
                    <a:lumOff val="50000"/>
                  </a:schemeClr>
                </a:solidFill>
              </a:rPr>
              <a:t> </a:t>
            </a:r>
            <a:r>
              <a:rPr lang="es-ES" dirty="0" err="1">
                <a:solidFill>
                  <a:schemeClr val="accent2">
                    <a:lumMod val="50000"/>
                    <a:lumOff val="50000"/>
                  </a:schemeClr>
                </a:solidFill>
              </a:rPr>
              <a:t>delete</a:t>
            </a:r>
            <a:r>
              <a:rPr lang="es-ES" dirty="0">
                <a:solidFill>
                  <a:schemeClr val="accent2">
                    <a:lumMod val="50000"/>
                    <a:lumOff val="50000"/>
                  </a:schemeClr>
                </a:solidFill>
              </a:rPr>
              <a:t> </a:t>
            </a:r>
            <a:r>
              <a:rPr lang="es-ES" dirty="0" err="1">
                <a:solidFill>
                  <a:schemeClr val="accent2">
                    <a:lumMod val="50000"/>
                    <a:lumOff val="50000"/>
                  </a:schemeClr>
                </a:solidFill>
              </a:rPr>
              <a:t>all</a:t>
            </a:r>
            <a:r>
              <a:rPr lang="es-ES" dirty="0">
                <a:solidFill>
                  <a:schemeClr val="accent2">
                    <a:lumMod val="50000"/>
                    <a:lumOff val="50000"/>
                  </a:schemeClr>
                </a:solidFill>
              </a:rPr>
              <a:t> </a:t>
            </a:r>
            <a:r>
              <a:rPr lang="es-ES" dirty="0" err="1">
                <a:solidFill>
                  <a:schemeClr val="accent2">
                    <a:lumMod val="50000"/>
                    <a:lumOff val="50000"/>
                  </a:schemeClr>
                </a:solidFill>
              </a:rPr>
              <a:t>content</a:t>
            </a:r>
            <a:r>
              <a:rPr lang="es-ES" dirty="0">
                <a:solidFill>
                  <a:schemeClr val="accent2">
                    <a:lumMod val="50000"/>
                    <a:lumOff val="50000"/>
                  </a:schemeClr>
                </a:solidFill>
              </a:rPr>
              <a:t> </a:t>
            </a:r>
            <a:r>
              <a:rPr lang="es-ES" dirty="0" err="1">
                <a:solidFill>
                  <a:schemeClr val="accent2">
                    <a:lumMod val="50000"/>
                    <a:lumOff val="50000"/>
                  </a:schemeClr>
                </a:solidFill>
              </a:rPr>
              <a:t>from</a:t>
            </a:r>
            <a:r>
              <a:rPr lang="es-ES" dirty="0">
                <a:solidFill>
                  <a:schemeClr val="accent2">
                    <a:lumMod val="50000"/>
                    <a:lumOff val="50000"/>
                  </a:schemeClr>
                </a:solidFill>
              </a:rPr>
              <a:t> </a:t>
            </a:r>
            <a:r>
              <a:rPr lang="es-ES" dirty="0" err="1">
                <a:solidFill>
                  <a:schemeClr val="accent2">
                    <a:lumMod val="50000"/>
                    <a:lumOff val="50000"/>
                  </a:schemeClr>
                </a:solidFill>
              </a:rPr>
              <a:t>deleted</a:t>
            </a:r>
            <a:r>
              <a:rPr lang="es-ES" dirty="0">
                <a:solidFill>
                  <a:schemeClr val="accent2">
                    <a:lumMod val="50000"/>
                    <a:lumOff val="50000"/>
                  </a:schemeClr>
                </a:solidFill>
              </a:rPr>
              <a:t> </a:t>
            </a:r>
            <a:r>
              <a:rPr lang="es-ES" dirty="0" err="1">
                <a:solidFill>
                  <a:schemeClr val="accent2">
                    <a:lumMod val="50000"/>
                    <a:lumOff val="50000"/>
                  </a:schemeClr>
                </a:solidFill>
              </a:rPr>
              <a:t>items</a:t>
            </a:r>
            <a:r>
              <a:rPr lang="es-ES" dirty="0">
                <a:solidFill>
                  <a:schemeClr val="accent2">
                    <a:lumMod val="50000"/>
                    <a:lumOff val="50000"/>
                  </a:schemeClr>
                </a:solidFill>
              </a:rPr>
              <a:t> folder</a:t>
            </a:r>
          </a:p>
          <a:p>
            <a:pPr marL="582873" indent="-582873">
              <a:buFont typeface="Arial" panose="020B0604020202020204" pitchFamily="34" charset="0"/>
              <a:buChar char="•"/>
            </a:pPr>
            <a:r>
              <a:rPr lang="es-ES" dirty="0" err="1">
                <a:solidFill>
                  <a:schemeClr val="accent2">
                    <a:lumMod val="50000"/>
                    <a:lumOff val="50000"/>
                  </a:schemeClr>
                </a:solidFill>
              </a:rPr>
              <a:t>Contact</a:t>
            </a:r>
            <a:r>
              <a:rPr lang="es-ES" dirty="0">
                <a:solidFill>
                  <a:schemeClr val="accent2">
                    <a:lumMod val="50000"/>
                    <a:lumOff val="50000"/>
                  </a:schemeClr>
                </a:solidFill>
              </a:rPr>
              <a:t> Support to </a:t>
            </a:r>
            <a:r>
              <a:rPr lang="es-ES" dirty="0" err="1">
                <a:solidFill>
                  <a:schemeClr val="accent2">
                    <a:lumMod val="50000"/>
                    <a:lumOff val="50000"/>
                  </a:schemeClr>
                </a:solidFill>
              </a:rPr>
              <a:t>increase</a:t>
            </a:r>
            <a:r>
              <a:rPr lang="es-ES" dirty="0">
                <a:solidFill>
                  <a:schemeClr val="accent2">
                    <a:lumMod val="50000"/>
                    <a:lumOff val="50000"/>
                  </a:schemeClr>
                </a:solidFill>
              </a:rPr>
              <a:t> </a:t>
            </a:r>
            <a:r>
              <a:rPr lang="es-ES" dirty="0" err="1">
                <a:solidFill>
                  <a:schemeClr val="accent2">
                    <a:lumMod val="50000"/>
                    <a:lumOff val="50000"/>
                  </a:schemeClr>
                </a:solidFill>
              </a:rPr>
              <a:t>quota</a:t>
            </a:r>
            <a:endParaRPr lang="es-ES" dirty="0">
              <a:solidFill>
                <a:schemeClr val="accent2">
                  <a:lumMod val="50000"/>
                  <a:lumOff val="50000"/>
                </a:schemeClr>
              </a:solidFill>
            </a:endParaRPr>
          </a:p>
          <a:p>
            <a:endParaRPr lang="es-ES" dirty="0">
              <a:solidFill>
                <a:schemeClr val="accent2">
                  <a:lumMod val="50000"/>
                  <a:lumOff val="50000"/>
                </a:schemeClr>
              </a:solidFill>
            </a:endParaRPr>
          </a:p>
        </p:txBody>
      </p:sp>
      <p:sp>
        <p:nvSpPr>
          <p:cNvPr id="3" name="Title 2"/>
          <p:cNvSpPr>
            <a:spLocks noGrp="1"/>
          </p:cNvSpPr>
          <p:nvPr>
            <p:ph type="title"/>
          </p:nvPr>
        </p:nvSpPr>
        <p:spPr/>
        <p:txBody>
          <a:bodyPr/>
          <a:lstStyle/>
          <a:p>
            <a:r>
              <a:rPr lang="es-ES" dirty="0" err="1">
                <a:solidFill>
                  <a:schemeClr val="bg2">
                    <a:lumMod val="50000"/>
                  </a:schemeClr>
                </a:solidFill>
              </a:rPr>
              <a:t>What</a:t>
            </a:r>
            <a:r>
              <a:rPr lang="es-ES" dirty="0">
                <a:solidFill>
                  <a:schemeClr val="bg2">
                    <a:lumMod val="50000"/>
                  </a:schemeClr>
                </a:solidFill>
              </a:rPr>
              <a:t> </a:t>
            </a:r>
            <a:r>
              <a:rPr lang="es-ES" dirty="0" err="1">
                <a:solidFill>
                  <a:schemeClr val="bg2">
                    <a:lumMod val="50000"/>
                  </a:schemeClr>
                </a:solidFill>
              </a:rPr>
              <a:t>happens</a:t>
            </a:r>
            <a:r>
              <a:rPr lang="es-ES" dirty="0">
                <a:solidFill>
                  <a:schemeClr val="bg2">
                    <a:lumMod val="50000"/>
                  </a:schemeClr>
                </a:solidFill>
              </a:rPr>
              <a:t> </a:t>
            </a:r>
            <a:r>
              <a:rPr lang="es-ES" dirty="0" err="1">
                <a:solidFill>
                  <a:schemeClr val="bg2">
                    <a:lumMod val="50000"/>
                  </a:schemeClr>
                </a:solidFill>
              </a:rPr>
              <a:t>if</a:t>
            </a:r>
            <a:r>
              <a:rPr lang="es-ES" dirty="0">
                <a:solidFill>
                  <a:schemeClr val="bg2">
                    <a:lumMod val="50000"/>
                  </a:schemeClr>
                </a:solidFill>
              </a:rPr>
              <a:t> user </a:t>
            </a:r>
            <a:r>
              <a:rPr lang="es-ES" dirty="0" err="1">
                <a:solidFill>
                  <a:schemeClr val="bg2">
                    <a:lumMod val="50000"/>
                  </a:schemeClr>
                </a:solidFill>
              </a:rPr>
              <a:t>reachs</a:t>
            </a:r>
            <a:r>
              <a:rPr lang="es-ES" dirty="0">
                <a:solidFill>
                  <a:schemeClr val="bg2">
                    <a:lumMod val="50000"/>
                  </a:schemeClr>
                </a:solidFill>
              </a:rPr>
              <a:t> </a:t>
            </a:r>
            <a:r>
              <a:rPr lang="es-ES" dirty="0" err="1">
                <a:solidFill>
                  <a:schemeClr val="bg2">
                    <a:lumMod val="50000"/>
                  </a:schemeClr>
                </a:solidFill>
              </a:rPr>
              <a:t>quota</a:t>
            </a:r>
            <a:r>
              <a:rPr lang="es-ES" dirty="0">
                <a:solidFill>
                  <a:schemeClr val="bg2">
                    <a:lumMod val="50000"/>
                  </a:schemeClr>
                </a:solidFill>
              </a:rPr>
              <a:t>?</a:t>
            </a:r>
          </a:p>
        </p:txBody>
      </p:sp>
      <p:sp>
        <p:nvSpPr>
          <p:cNvPr id="4" name="Slide Number Placeholder 3"/>
          <p:cNvSpPr>
            <a:spLocks noGrp="1"/>
          </p:cNvSpPr>
          <p:nvPr>
            <p:ph type="sldNum" sz="quarter" idx="12"/>
          </p:nvPr>
        </p:nvSpPr>
        <p:spPr/>
        <p:txBody>
          <a:bodyPr/>
          <a:lstStyle/>
          <a:p>
            <a:fld id="{727B4C2D-45E2-4621-8491-2995EB46A674}" type="slidenum">
              <a:rPr lang="en-US" smtClean="0"/>
              <a:pPr/>
              <a:t>17</a:t>
            </a:fld>
            <a:endParaRPr lang="en-US" dirty="0"/>
          </a:p>
        </p:txBody>
      </p:sp>
    </p:spTree>
    <p:extLst>
      <p:ext uri="{BB962C8B-B14F-4D97-AF65-F5344CB8AC3E}">
        <p14:creationId xmlns:p14="http://schemas.microsoft.com/office/powerpoint/2010/main" val="2130080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Auditing</a:t>
            </a:r>
            <a:endParaRPr lang="es-ES" dirty="0"/>
          </a:p>
        </p:txBody>
      </p:sp>
    </p:spTree>
    <p:extLst>
      <p:ext uri="{BB962C8B-B14F-4D97-AF65-F5344CB8AC3E}">
        <p14:creationId xmlns:p14="http://schemas.microsoft.com/office/powerpoint/2010/main" val="32472947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solidFill>
                  <a:schemeClr val="bg2">
                    <a:lumMod val="50000"/>
                  </a:schemeClr>
                </a:solidFill>
              </a:rPr>
              <a:t>O365 </a:t>
            </a:r>
            <a:r>
              <a:rPr lang="es-ES" dirty="0" err="1">
                <a:solidFill>
                  <a:schemeClr val="bg2">
                    <a:lumMod val="50000"/>
                  </a:schemeClr>
                </a:solidFill>
              </a:rPr>
              <a:t>Auditing</a:t>
            </a:r>
            <a:endParaRPr lang="es-ES" dirty="0">
              <a:solidFill>
                <a:schemeClr val="bg2">
                  <a:lumMod val="50000"/>
                </a:schemeClr>
              </a:solidFill>
            </a:endParaRPr>
          </a:p>
        </p:txBody>
      </p:sp>
      <p:sp>
        <p:nvSpPr>
          <p:cNvPr id="4" name="Text Placeholder 1"/>
          <p:cNvSpPr>
            <a:spLocks noGrp="1"/>
          </p:cNvSpPr>
          <p:nvPr>
            <p:ph type="body" sz="quarter" idx="10"/>
          </p:nvPr>
        </p:nvSpPr>
        <p:spPr>
          <a:xfrm>
            <a:off x="459565" y="1363662"/>
            <a:ext cx="11704638" cy="5213735"/>
          </a:xfrm>
        </p:spPr>
        <p:txBody>
          <a:bodyPr/>
          <a:lstStyle/>
          <a:p>
            <a:pPr marL="582873" indent="-582873">
              <a:buFont typeface="Arial" panose="020B0604020202020204" pitchFamily="34" charset="0"/>
              <a:buChar char="•"/>
            </a:pPr>
            <a:r>
              <a:rPr lang="es-ES" sz="3600" dirty="0">
                <a:solidFill>
                  <a:schemeClr val="accent2">
                    <a:lumMod val="50000"/>
                    <a:lumOff val="50000"/>
                  </a:schemeClr>
                </a:solidFill>
              </a:rPr>
              <a:t>Copia/creación/visualización/movimiento de elementos en un buzón</a:t>
            </a:r>
          </a:p>
          <a:p>
            <a:pPr marL="582873" indent="-582873">
              <a:buFont typeface="Arial" panose="020B0604020202020204" pitchFamily="34" charset="0"/>
              <a:buChar char="•"/>
            </a:pPr>
            <a:r>
              <a:rPr lang="es-ES" sz="3600" dirty="0">
                <a:solidFill>
                  <a:schemeClr val="accent2">
                    <a:lumMod val="50000"/>
                    <a:lumOff val="50000"/>
                  </a:schemeClr>
                </a:solidFill>
              </a:rPr>
              <a:t>Acceso a carpetas</a:t>
            </a:r>
          </a:p>
          <a:p>
            <a:pPr marL="582873" indent="-582873">
              <a:buFont typeface="Arial" panose="020B0604020202020204" pitchFamily="34" charset="0"/>
              <a:buChar char="•"/>
            </a:pPr>
            <a:r>
              <a:rPr lang="es-ES" sz="3600" dirty="0">
                <a:solidFill>
                  <a:schemeClr val="accent2">
                    <a:lumMod val="50000"/>
                    <a:lumOff val="50000"/>
                  </a:schemeClr>
                </a:solidFill>
              </a:rPr>
              <a:t>Eliminación de elementos</a:t>
            </a:r>
          </a:p>
          <a:p>
            <a:pPr marL="582873" indent="-582873">
              <a:buFont typeface="Arial" panose="020B0604020202020204" pitchFamily="34" charset="0"/>
              <a:buChar char="•"/>
            </a:pPr>
            <a:r>
              <a:rPr lang="es-ES" sz="3600" dirty="0">
                <a:solidFill>
                  <a:schemeClr val="accent2">
                    <a:lumMod val="50000"/>
                    <a:lumOff val="50000"/>
                  </a:schemeClr>
                </a:solidFill>
              </a:rPr>
              <a:t>Acceso a buzón</a:t>
            </a:r>
          </a:p>
          <a:p>
            <a:pPr marL="582873" indent="-582873">
              <a:buFont typeface="Arial" panose="020B0604020202020204" pitchFamily="34" charset="0"/>
              <a:buChar char="•"/>
            </a:pPr>
            <a:r>
              <a:rPr lang="es-ES" sz="3600" dirty="0">
                <a:solidFill>
                  <a:schemeClr val="accent2">
                    <a:lumMod val="50000"/>
                    <a:lumOff val="50000"/>
                  </a:schemeClr>
                </a:solidFill>
              </a:rPr>
              <a:t>Envío como / Envío en nombre de</a:t>
            </a:r>
          </a:p>
          <a:p>
            <a:pPr marL="582873" indent="-582873">
              <a:buFont typeface="Arial" panose="020B0604020202020204" pitchFamily="34" charset="0"/>
              <a:buChar char="•"/>
            </a:pPr>
            <a:r>
              <a:rPr lang="es-ES" sz="3600" dirty="0">
                <a:solidFill>
                  <a:schemeClr val="accent2">
                    <a:lumMod val="50000"/>
                    <a:lumOff val="50000"/>
                  </a:schemeClr>
                </a:solidFill>
              </a:rPr>
              <a:t>Cambio de propiedades de un elemento, etc.</a:t>
            </a:r>
          </a:p>
        </p:txBody>
      </p:sp>
    </p:spTree>
    <p:extLst>
      <p:ext uri="{BB962C8B-B14F-4D97-AF65-F5344CB8AC3E}">
        <p14:creationId xmlns:p14="http://schemas.microsoft.com/office/powerpoint/2010/main" val="787862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000" dirty="0"/>
              <a:t>Office365 &amp; Intune: Seguridad y protección de datos</a:t>
            </a:r>
            <a:endParaRPr lang="es-ES_tradnl" sz="4000" dirty="0"/>
          </a:p>
        </p:txBody>
      </p:sp>
      <p:sp>
        <p:nvSpPr>
          <p:cNvPr id="3" name="Marcador de texto 2"/>
          <p:cNvSpPr>
            <a:spLocks noGrp="1"/>
          </p:cNvSpPr>
          <p:nvPr>
            <p:ph type="body" sz="quarter" idx="14"/>
          </p:nvPr>
        </p:nvSpPr>
        <p:spPr/>
        <p:txBody>
          <a:bodyPr/>
          <a:lstStyle/>
          <a:p>
            <a:r>
              <a:rPr lang="es-ES_tradnl" dirty="0"/>
              <a:t>Alessandro Cesarini</a:t>
            </a:r>
          </a:p>
          <a:p>
            <a:r>
              <a:rPr lang="es-ES_tradnl" dirty="0"/>
              <a:t>Madalina Florea</a:t>
            </a:r>
          </a:p>
          <a:p>
            <a:r>
              <a:rPr lang="es-ES_tradnl" dirty="0"/>
              <a:t>Irene Higuera</a:t>
            </a:r>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solidFill>
                  <a:schemeClr val="bg2">
                    <a:lumMod val="50000"/>
                  </a:schemeClr>
                </a:solidFill>
              </a:rPr>
              <a:t>New </a:t>
            </a:r>
            <a:r>
              <a:rPr lang="es-ES" dirty="0" err="1">
                <a:solidFill>
                  <a:schemeClr val="bg2">
                    <a:lumMod val="50000"/>
                  </a:schemeClr>
                </a:solidFill>
              </a:rPr>
              <a:t>Audit</a:t>
            </a:r>
            <a:r>
              <a:rPr lang="es-ES" dirty="0">
                <a:solidFill>
                  <a:schemeClr val="bg2">
                    <a:lumMod val="50000"/>
                  </a:schemeClr>
                </a:solidFill>
              </a:rPr>
              <a:t> Portal</a:t>
            </a:r>
            <a:endParaRPr lang="es-ES" dirty="0"/>
          </a:p>
        </p:txBody>
      </p:sp>
      <p:sp>
        <p:nvSpPr>
          <p:cNvPr id="3" name="Text Placeholder 2"/>
          <p:cNvSpPr>
            <a:spLocks noGrp="1"/>
          </p:cNvSpPr>
          <p:nvPr>
            <p:ph type="body" sz="quarter" idx="10"/>
          </p:nvPr>
        </p:nvSpPr>
        <p:spPr/>
        <p:txBody>
          <a:bodyPr/>
          <a:lstStyle/>
          <a:p>
            <a:endParaRPr lang="es-ES"/>
          </a:p>
        </p:txBody>
      </p:sp>
      <p:pic>
        <p:nvPicPr>
          <p:cNvPr id="1026" name="Picture 1" descr="image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307" y="1363662"/>
            <a:ext cx="11703861" cy="5507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57522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Admin </a:t>
            </a:r>
            <a:r>
              <a:rPr lang="es-ES" dirty="0" err="1"/>
              <a:t>Audit</a:t>
            </a:r>
            <a:endParaRPr lang="es-ES" dirty="0"/>
          </a:p>
        </p:txBody>
      </p:sp>
      <p:sp>
        <p:nvSpPr>
          <p:cNvPr id="3" name="Text Placeholder 2"/>
          <p:cNvSpPr>
            <a:spLocks noGrp="1"/>
          </p:cNvSpPr>
          <p:nvPr>
            <p:ph type="body" sz="quarter" idx="10"/>
          </p:nvPr>
        </p:nvSpPr>
        <p:spPr/>
        <p:txBody>
          <a:bodyPr/>
          <a:lstStyle/>
          <a:p>
            <a:endParaRPr lang="es-ES"/>
          </a:p>
        </p:txBody>
      </p:sp>
      <p:pic>
        <p:nvPicPr>
          <p:cNvPr id="2050" name="Picture 5" descr="image005"/>
          <p:cNvPicPr>
            <a:picLocks noChangeAspect="1" noChangeArrowheads="1"/>
          </p:cNvPicPr>
          <p:nvPr/>
        </p:nvPicPr>
        <p:blipFill rotWithShape="1">
          <a:blip r:embed="rId2">
            <a:extLst>
              <a:ext uri="{28A0092B-C50C-407E-A947-70E740481C1C}">
                <a14:useLocalDpi xmlns:a14="http://schemas.microsoft.com/office/drawing/2010/main" val="0"/>
              </a:ext>
            </a:extLst>
          </a:blip>
          <a:srcRect t="1786"/>
          <a:stretch/>
        </p:blipFill>
        <p:spPr bwMode="auto">
          <a:xfrm>
            <a:off x="884237" y="1744662"/>
            <a:ext cx="1090605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57767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User </a:t>
            </a:r>
            <a:r>
              <a:rPr lang="es-ES" dirty="0" err="1"/>
              <a:t>Audit</a:t>
            </a:r>
            <a:endParaRPr lang="es-ES" dirty="0"/>
          </a:p>
        </p:txBody>
      </p:sp>
      <p:sp>
        <p:nvSpPr>
          <p:cNvPr id="3" name="Text Placeholder 2"/>
          <p:cNvSpPr>
            <a:spLocks noGrp="1"/>
          </p:cNvSpPr>
          <p:nvPr>
            <p:ph type="body" sz="quarter" idx="10"/>
          </p:nvPr>
        </p:nvSpPr>
        <p:spPr/>
        <p:txBody>
          <a:bodyPr/>
          <a:lstStyle/>
          <a:p>
            <a:endParaRPr lang="es-ES"/>
          </a:p>
        </p:txBody>
      </p:sp>
      <p:pic>
        <p:nvPicPr>
          <p:cNvPr id="3074" name="Picture 6" descr="image004"/>
          <p:cNvPicPr>
            <a:picLocks noChangeAspect="1" noChangeArrowheads="1"/>
          </p:cNvPicPr>
          <p:nvPr/>
        </p:nvPicPr>
        <p:blipFill rotWithShape="1">
          <a:blip r:embed="rId2">
            <a:extLst>
              <a:ext uri="{28A0092B-C50C-407E-A947-70E740481C1C}">
                <a14:useLocalDpi xmlns:a14="http://schemas.microsoft.com/office/drawing/2010/main" val="0"/>
              </a:ext>
            </a:extLst>
          </a:blip>
          <a:srcRect l="16000" t="7378"/>
          <a:stretch/>
        </p:blipFill>
        <p:spPr bwMode="auto">
          <a:xfrm>
            <a:off x="852837" y="1363662"/>
            <a:ext cx="10730801" cy="544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06559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125662"/>
            <a:ext cx="12436474" cy="2179058"/>
          </a:xfrm>
        </p:spPr>
        <p:txBody>
          <a:bodyPr/>
          <a:lstStyle/>
          <a:p>
            <a:r>
              <a:rPr lang="en-US" sz="7200" dirty="0"/>
              <a:t>Advanced protection with Intune</a:t>
            </a:r>
          </a:p>
        </p:txBody>
      </p:sp>
    </p:spTree>
    <p:extLst>
      <p:ext uri="{BB962C8B-B14F-4D97-AF65-F5344CB8AC3E}">
        <p14:creationId xmlns:p14="http://schemas.microsoft.com/office/powerpoint/2010/main" val="39332915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 name="TextBox 94"/>
          <p:cNvSpPr txBox="1"/>
          <p:nvPr/>
        </p:nvSpPr>
        <p:spPr>
          <a:xfrm>
            <a:off x="1989875" y="4625596"/>
            <a:ext cx="1981888" cy="515156"/>
          </a:xfrm>
          <a:prstGeom prst="rect">
            <a:avLst/>
          </a:prstGeom>
          <a:solidFill>
            <a:schemeClr val="bg1"/>
          </a:solidFill>
        </p:spPr>
        <p:txBody>
          <a:bodyPr wrap="square" lIns="182854" tIns="146283" rIns="182854" bIns="146283">
            <a:spAutoFit/>
          </a:bodyPr>
          <a:lstStyle/>
          <a:p>
            <a:pPr defTabSz="932486">
              <a:spcAft>
                <a:spcPts val="1199"/>
              </a:spcAft>
              <a:defRPr/>
            </a:pPr>
            <a:r>
              <a:rPr lang="en-US" sz="1428" dirty="0">
                <a:gradFill>
                  <a:gsLst>
                    <a:gs pos="2917">
                      <a:srgbClr val="505050"/>
                    </a:gs>
                    <a:gs pos="30000">
                      <a:srgbClr val="505050"/>
                    </a:gs>
                  </a:gsLst>
                  <a:lin ang="5400000" scaled="0"/>
                </a:gradFill>
                <a:ea typeface="ＭＳ Ｐゴシック" charset="0"/>
              </a:rPr>
              <a:t>Windows 10</a:t>
            </a:r>
          </a:p>
        </p:txBody>
      </p:sp>
      <p:sp>
        <p:nvSpPr>
          <p:cNvPr id="156" name="Rectangle 155"/>
          <p:cNvSpPr/>
          <p:nvPr/>
        </p:nvSpPr>
        <p:spPr bwMode="auto">
          <a:xfrm>
            <a:off x="8684821" y="1540350"/>
            <a:ext cx="3374396" cy="274959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79" name="Rectangle 178"/>
          <p:cNvSpPr/>
          <p:nvPr/>
        </p:nvSpPr>
        <p:spPr bwMode="auto">
          <a:xfrm flipV="1">
            <a:off x="8684821" y="1198186"/>
            <a:ext cx="3374396" cy="542871"/>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pPr>
            <a:endParaRPr lang="en-US" sz="2040" dirty="0">
              <a:gradFill>
                <a:gsLst>
                  <a:gs pos="0">
                    <a:srgbClr val="FFFFFF"/>
                  </a:gs>
                  <a:gs pos="100000">
                    <a:srgbClr val="FFFFFF"/>
                  </a:gs>
                </a:gsLst>
                <a:lin ang="5400000" scaled="0"/>
              </a:gradFill>
            </a:endParaRPr>
          </a:p>
        </p:txBody>
      </p:sp>
      <p:cxnSp>
        <p:nvCxnSpPr>
          <p:cNvPr id="167" name="Straight Arrow Connector 166"/>
          <p:cNvCxnSpPr>
            <a:cxnSpLocks/>
          </p:cNvCxnSpPr>
          <p:nvPr/>
        </p:nvCxnSpPr>
        <p:spPr>
          <a:xfrm flipV="1">
            <a:off x="3775362" y="5604882"/>
            <a:ext cx="1229692" cy="519488"/>
          </a:xfrm>
          <a:prstGeom prst="straightConnector1">
            <a:avLst/>
          </a:prstGeom>
          <a:ln w="31750" cap="rnd">
            <a:solidFill>
              <a:schemeClr val="tx1"/>
            </a:solidFill>
            <a:prstDash val="sysDot"/>
            <a:headEnd type="none"/>
            <a:tailEnd type="none" w="sm" len="sm"/>
          </a:ln>
        </p:spPr>
        <p:style>
          <a:lnRef idx="1">
            <a:schemeClr val="accent1"/>
          </a:lnRef>
          <a:fillRef idx="0">
            <a:schemeClr val="accent1"/>
          </a:fillRef>
          <a:effectRef idx="0">
            <a:schemeClr val="accent1"/>
          </a:effectRef>
          <a:fontRef idx="minor">
            <a:schemeClr val="tx1"/>
          </a:fontRef>
        </p:style>
      </p:cxnSp>
      <p:grpSp>
        <p:nvGrpSpPr>
          <p:cNvPr id="168" name="Group 167"/>
          <p:cNvGrpSpPr/>
          <p:nvPr/>
        </p:nvGrpSpPr>
        <p:grpSpPr>
          <a:xfrm>
            <a:off x="1690553" y="5468527"/>
            <a:ext cx="1984751" cy="1257916"/>
            <a:chOff x="3418915" y="4816427"/>
            <a:chExt cx="1869397" cy="1227050"/>
          </a:xfrm>
        </p:grpSpPr>
        <p:pic>
          <p:nvPicPr>
            <p:cNvPr id="169" name="Picture 168"/>
            <p:cNvPicPr>
              <a:picLocks noChangeAspect="1"/>
            </p:cNvPicPr>
            <p:nvPr/>
          </p:nvPicPr>
          <p:blipFill>
            <a:blip r:embed="rId3"/>
            <a:stretch>
              <a:fillRect/>
            </a:stretch>
          </p:blipFill>
          <p:spPr>
            <a:xfrm>
              <a:off x="3418915" y="4816427"/>
              <a:ext cx="1869397" cy="1227050"/>
            </a:xfrm>
            <a:prstGeom prst="rect">
              <a:avLst/>
            </a:prstGeom>
          </p:spPr>
        </p:pic>
        <p:sp>
          <p:nvSpPr>
            <p:cNvPr id="170" name="TextBox 169"/>
            <p:cNvSpPr txBox="1"/>
            <p:nvPr/>
          </p:nvSpPr>
          <p:spPr>
            <a:xfrm>
              <a:off x="3755072" y="5193055"/>
              <a:ext cx="1255728" cy="674600"/>
            </a:xfrm>
            <a:prstGeom prst="rect">
              <a:avLst/>
            </a:prstGeom>
          </p:spPr>
          <p:txBody>
            <a:bodyPr wrap="square" lIns="0" tIns="0" rIns="0" bIns="0" rtlCol="0">
              <a:spAutoFit/>
            </a:bodyPr>
            <a:lstStyle/>
            <a:p>
              <a:pPr algn="ctr" defTabSz="913900">
                <a:lnSpc>
                  <a:spcPct val="90000"/>
                </a:lnSpc>
                <a:buSzPct val="80000"/>
              </a:pPr>
              <a:r>
                <a:rPr lang="en-US" sz="1632" dirty="0">
                  <a:solidFill>
                    <a:srgbClr val="FFFFFF"/>
                  </a:solidFill>
                  <a:ea typeface="Segoe UI" charset="0"/>
                  <a:cs typeface="Segoe UI" charset="0"/>
                </a:rPr>
                <a:t>Windows Provable PC Health (PPCH)</a:t>
              </a:r>
            </a:p>
          </p:txBody>
        </p:sp>
      </p:grpSp>
      <p:grpSp>
        <p:nvGrpSpPr>
          <p:cNvPr id="89" name="Group 88"/>
          <p:cNvGrpSpPr/>
          <p:nvPr/>
        </p:nvGrpSpPr>
        <p:grpSpPr>
          <a:xfrm>
            <a:off x="5108612" y="1071461"/>
            <a:ext cx="2150157" cy="1411333"/>
            <a:chOff x="4343757" y="-762000"/>
            <a:chExt cx="3414842" cy="2241455"/>
          </a:xfrm>
        </p:grpSpPr>
        <p:pic>
          <p:nvPicPr>
            <p:cNvPr id="90" name="Picture 89"/>
            <p:cNvPicPr>
              <a:picLocks noChangeAspect="1"/>
            </p:cNvPicPr>
            <p:nvPr/>
          </p:nvPicPr>
          <p:blipFill>
            <a:blip r:embed="rId3"/>
            <a:stretch>
              <a:fillRect/>
            </a:stretch>
          </p:blipFill>
          <p:spPr>
            <a:xfrm>
              <a:off x="4343757" y="-762000"/>
              <a:ext cx="3414842" cy="2241455"/>
            </a:xfrm>
            <a:prstGeom prst="rect">
              <a:avLst/>
            </a:prstGeom>
          </p:spPr>
        </p:pic>
        <p:pic>
          <p:nvPicPr>
            <p:cNvPr id="91" name="Picture 90"/>
            <p:cNvPicPr>
              <a:picLocks noChangeAspect="1"/>
            </p:cNvPicPr>
            <p:nvPr/>
          </p:nvPicPr>
          <p:blipFill>
            <a:blip r:embed="rId4"/>
            <a:stretch>
              <a:fillRect/>
            </a:stretch>
          </p:blipFill>
          <p:spPr>
            <a:xfrm>
              <a:off x="5239175" y="-63458"/>
              <a:ext cx="1728145" cy="382882"/>
            </a:xfrm>
            <a:prstGeom prst="rect">
              <a:avLst/>
            </a:prstGeom>
          </p:spPr>
        </p:pic>
        <p:sp>
          <p:nvSpPr>
            <p:cNvPr id="92" name="TextBox 91"/>
            <p:cNvSpPr txBox="1"/>
            <p:nvPr/>
          </p:nvSpPr>
          <p:spPr>
            <a:xfrm>
              <a:off x="4401125" y="745903"/>
              <a:ext cx="2034029" cy="594920"/>
            </a:xfrm>
            <a:prstGeom prst="rect">
              <a:avLst/>
            </a:prstGeom>
          </p:spPr>
          <p:txBody>
            <a:bodyPr wrap="square" lIns="0" tIns="0" rIns="0" bIns="0" rtlCol="0">
              <a:spAutoFit/>
            </a:bodyPr>
            <a:lstStyle/>
            <a:p>
              <a:pPr algn="ctr" defTabSz="913900">
                <a:lnSpc>
                  <a:spcPct val="90000"/>
                </a:lnSpc>
                <a:buSzPct val="80000"/>
              </a:pPr>
              <a:r>
                <a:rPr lang="en-US" sz="1326" dirty="0">
                  <a:solidFill>
                    <a:srgbClr val="FFFFFF"/>
                  </a:solidFill>
                  <a:latin typeface="Segoe UI Light"/>
                </a:rPr>
                <a:t>SharePoint</a:t>
              </a:r>
            </a:p>
            <a:p>
              <a:pPr algn="ctr" defTabSz="913900">
                <a:lnSpc>
                  <a:spcPct val="90000"/>
                </a:lnSpc>
                <a:buSzPct val="80000"/>
              </a:pPr>
              <a:r>
                <a:rPr lang="en-US" sz="1326" dirty="0">
                  <a:solidFill>
                    <a:srgbClr val="FFFFFF"/>
                  </a:solidFill>
                  <a:latin typeface="Segoe UI Light"/>
                </a:rPr>
                <a:t>Online</a:t>
              </a:r>
            </a:p>
          </p:txBody>
        </p:sp>
        <p:sp>
          <p:nvSpPr>
            <p:cNvPr id="93" name="TextBox 92"/>
            <p:cNvSpPr txBox="1"/>
            <p:nvPr/>
          </p:nvSpPr>
          <p:spPr>
            <a:xfrm>
              <a:off x="5722764" y="745132"/>
              <a:ext cx="2034029" cy="594920"/>
            </a:xfrm>
            <a:prstGeom prst="rect">
              <a:avLst/>
            </a:prstGeom>
          </p:spPr>
          <p:txBody>
            <a:bodyPr wrap="square" lIns="0" tIns="0" rIns="0" bIns="0" rtlCol="0">
              <a:spAutoFit/>
            </a:bodyPr>
            <a:lstStyle/>
            <a:p>
              <a:pPr algn="ctr" defTabSz="913900">
                <a:lnSpc>
                  <a:spcPct val="90000"/>
                </a:lnSpc>
                <a:buSzPct val="80000"/>
              </a:pPr>
              <a:r>
                <a:rPr lang="en-US" sz="1326" dirty="0">
                  <a:solidFill>
                    <a:srgbClr val="FFFFFF"/>
                  </a:solidFill>
                  <a:latin typeface="Segoe UI Light"/>
                </a:rPr>
                <a:t>Exchange</a:t>
              </a:r>
            </a:p>
            <a:p>
              <a:pPr algn="ctr" defTabSz="913900">
                <a:lnSpc>
                  <a:spcPct val="90000"/>
                </a:lnSpc>
                <a:buSzPct val="80000"/>
              </a:pPr>
              <a:r>
                <a:rPr lang="en-US" sz="1326" dirty="0">
                  <a:solidFill>
                    <a:srgbClr val="FFFFFF"/>
                  </a:solidFill>
                  <a:latin typeface="Segoe UI Light"/>
                </a:rPr>
                <a:t>Online</a:t>
              </a:r>
            </a:p>
          </p:txBody>
        </p:sp>
      </p:grpSp>
      <p:grpSp>
        <p:nvGrpSpPr>
          <p:cNvPr id="148" name="Group 147"/>
          <p:cNvGrpSpPr/>
          <p:nvPr/>
        </p:nvGrpSpPr>
        <p:grpSpPr>
          <a:xfrm>
            <a:off x="580239" y="1602024"/>
            <a:ext cx="1219027" cy="1980920"/>
            <a:chOff x="494150" y="1643062"/>
            <a:chExt cx="1236224" cy="1964539"/>
          </a:xfrm>
        </p:grpSpPr>
        <p:pic>
          <p:nvPicPr>
            <p:cNvPr id="149" name="Picture 148"/>
            <p:cNvPicPr>
              <a:picLocks noChangeAspect="1"/>
            </p:cNvPicPr>
            <p:nvPr/>
          </p:nvPicPr>
          <p:blipFill rotWithShape="1">
            <a:blip r:embed="rId5"/>
            <a:srcRect b="37412"/>
            <a:stretch/>
          </p:blipFill>
          <p:spPr>
            <a:xfrm>
              <a:off x="578064" y="1643062"/>
              <a:ext cx="1152310" cy="1964539"/>
            </a:xfrm>
            <a:prstGeom prst="rect">
              <a:avLst/>
            </a:prstGeom>
          </p:spPr>
        </p:pic>
        <p:sp>
          <p:nvSpPr>
            <p:cNvPr id="150" name="TextBox 149"/>
            <p:cNvSpPr txBox="1"/>
            <p:nvPr/>
          </p:nvSpPr>
          <p:spPr bwMode="auto">
            <a:xfrm>
              <a:off x="494150" y="2786063"/>
              <a:ext cx="822143" cy="545140"/>
            </a:xfrm>
            <a:prstGeom prst="rect">
              <a:avLst/>
            </a:prstGeom>
            <a:noFill/>
          </p:spPr>
          <p:txBody>
            <a:bodyPr wrap="none" lIns="182854" tIns="146283" rIns="182854" bIns="146283">
              <a:spAutoFit/>
            </a:bodyPr>
            <a:lstStyle/>
            <a:p>
              <a:pPr defTabSz="932486">
                <a:lnSpc>
                  <a:spcPct val="90000"/>
                </a:lnSpc>
                <a:defRPr/>
              </a:pPr>
              <a:r>
                <a:rPr lang="en-US" dirty="0">
                  <a:solidFill>
                    <a:srgbClr val="505050"/>
                  </a:solidFill>
                  <a:latin typeface="Segoe UI Light"/>
                </a:rPr>
                <a:t>User</a:t>
              </a:r>
            </a:p>
          </p:txBody>
        </p:sp>
      </p:grpSp>
      <p:pic>
        <p:nvPicPr>
          <p:cNvPr id="112" name="Picture 111" descr="spinner.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28322" y="3499147"/>
            <a:ext cx="295711" cy="295708"/>
          </a:xfrm>
          <a:prstGeom prst="rect">
            <a:avLst/>
          </a:prstGeom>
        </p:spPr>
      </p:pic>
      <p:sp>
        <p:nvSpPr>
          <p:cNvPr id="2" name="Title 1"/>
          <p:cNvSpPr>
            <a:spLocks noGrp="1"/>
          </p:cNvSpPr>
          <p:nvPr>
            <p:ph type="title"/>
          </p:nvPr>
        </p:nvSpPr>
        <p:spPr/>
        <p:txBody>
          <a:bodyPr>
            <a:normAutofit fontScale="90000"/>
          </a:bodyPr>
          <a:lstStyle/>
          <a:p>
            <a:r>
              <a:rPr lang="en-US" sz="5303" dirty="0"/>
              <a:t>Conditional Access</a:t>
            </a:r>
          </a:p>
        </p:txBody>
      </p:sp>
      <p:cxnSp>
        <p:nvCxnSpPr>
          <p:cNvPr id="84" name="Straight Arrow Connector 83"/>
          <p:cNvCxnSpPr/>
          <p:nvPr/>
        </p:nvCxnSpPr>
        <p:spPr>
          <a:xfrm flipV="1">
            <a:off x="6172525" y="2640509"/>
            <a:ext cx="0" cy="1509368"/>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4390853" y="3360535"/>
            <a:ext cx="1464195" cy="743652"/>
          </a:xfrm>
          <a:prstGeom prst="rect">
            <a:avLst/>
          </a:prstGeom>
          <a:noFill/>
        </p:spPr>
        <p:txBody>
          <a:bodyPr wrap="square" lIns="182854" tIns="146283" rIns="182854" bIns="146283">
            <a:spAutoFit/>
          </a:bodyPr>
          <a:lstStyle/>
          <a:p>
            <a:pPr defTabSz="932486">
              <a:spcAft>
                <a:spcPts val="1199"/>
              </a:spcAft>
              <a:defRPr/>
            </a:pPr>
            <a:r>
              <a:rPr lang="en-US" sz="1428" dirty="0">
                <a:gradFill>
                  <a:gsLst>
                    <a:gs pos="2917">
                      <a:srgbClr val="505050"/>
                    </a:gs>
                    <a:gs pos="30000">
                      <a:srgbClr val="505050"/>
                    </a:gs>
                  </a:gsLst>
                  <a:lin ang="5400000" scaled="0"/>
                </a:gradFill>
                <a:ea typeface="ＭＳ Ｐゴシック" charset="0"/>
              </a:rPr>
              <a:t>Policy verification</a:t>
            </a:r>
          </a:p>
        </p:txBody>
      </p:sp>
      <p:sp>
        <p:nvSpPr>
          <p:cNvPr id="97" name="TextBox 96"/>
          <p:cNvSpPr txBox="1"/>
          <p:nvPr/>
        </p:nvSpPr>
        <p:spPr>
          <a:xfrm>
            <a:off x="5650301" y="5191227"/>
            <a:ext cx="1975425" cy="282513"/>
          </a:xfrm>
          <a:prstGeom prst="rect">
            <a:avLst/>
          </a:prstGeom>
        </p:spPr>
        <p:txBody>
          <a:bodyPr wrap="square" lIns="0" tIns="0" rIns="0" bIns="0" rtlCol="0">
            <a:spAutoFit/>
          </a:bodyPr>
          <a:lstStyle/>
          <a:p>
            <a:pPr defTabSz="913900" fontAlgn="base">
              <a:lnSpc>
                <a:spcPct val="90000"/>
              </a:lnSpc>
              <a:spcBef>
                <a:spcPct val="0"/>
              </a:spcBef>
              <a:spcAft>
                <a:spcPct val="0"/>
              </a:spcAft>
              <a:buSzPct val="80000"/>
            </a:pPr>
            <a:r>
              <a:rPr lang="en-US" sz="2000" dirty="0">
                <a:solidFill>
                  <a:srgbClr val="FFFFFF"/>
                </a:solidFill>
                <a:latin typeface="Segoe UI Light"/>
                <a:ea typeface="ＭＳ Ｐゴシック" charset="0"/>
              </a:rPr>
              <a:t>Microsoft Intune</a:t>
            </a:r>
          </a:p>
        </p:txBody>
      </p:sp>
      <p:cxnSp>
        <p:nvCxnSpPr>
          <p:cNvPr id="128" name="Straight Arrow Connector 127"/>
          <p:cNvCxnSpPr/>
          <p:nvPr/>
        </p:nvCxnSpPr>
        <p:spPr>
          <a:xfrm>
            <a:off x="4020633" y="4102427"/>
            <a:ext cx="1485075" cy="558334"/>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65" name="Multiply 164"/>
          <p:cNvSpPr/>
          <p:nvPr/>
        </p:nvSpPr>
        <p:spPr bwMode="auto">
          <a:xfrm>
            <a:off x="7250993" y="3238212"/>
            <a:ext cx="204760" cy="206347"/>
          </a:xfrm>
          <a:prstGeom prst="mathMultiply">
            <a:avLst>
              <a:gd name="adj1" fmla="val 12051"/>
            </a:avLst>
          </a:prstGeom>
          <a:solidFill>
            <a:srgbClr val="FFFFFF"/>
          </a:solidFill>
          <a:ln w="10795" cap="flat" cmpd="sng" algn="ctr">
            <a:noFill/>
            <a:prstDash val="solid"/>
            <a:headEnd type="none" w="med" len="med"/>
            <a:tailEnd type="none" w="med" len="med"/>
          </a:ln>
          <a:effectLst/>
        </p:spPr>
        <p:txBody>
          <a:bodyPr lIns="0" tIns="46630" rIns="0" bIns="46630" anchor="ctr"/>
          <a:lstStyle/>
          <a:p>
            <a:pPr algn="ctr" defTabSz="932270"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101" name="Group 100"/>
          <p:cNvGrpSpPr/>
          <p:nvPr/>
        </p:nvGrpSpPr>
        <p:grpSpPr>
          <a:xfrm>
            <a:off x="5179892" y="4354050"/>
            <a:ext cx="2423354" cy="1590661"/>
            <a:chOff x="1372275" y="3241611"/>
            <a:chExt cx="2013324" cy="1321521"/>
          </a:xfrm>
        </p:grpSpPr>
        <p:pic>
          <p:nvPicPr>
            <p:cNvPr id="102" name="Picture 101"/>
            <p:cNvPicPr>
              <a:picLocks noChangeAspect="1"/>
            </p:cNvPicPr>
            <p:nvPr/>
          </p:nvPicPr>
          <p:blipFill>
            <a:blip r:embed="rId3"/>
            <a:stretch>
              <a:fillRect/>
            </a:stretch>
          </p:blipFill>
          <p:spPr>
            <a:xfrm>
              <a:off x="1372275" y="3241611"/>
              <a:ext cx="2013324" cy="1321521"/>
            </a:xfrm>
            <a:prstGeom prst="rect">
              <a:avLst/>
            </a:prstGeom>
          </p:spPr>
        </p:pic>
        <p:pic>
          <p:nvPicPr>
            <p:cNvPr id="103" name="Picture 10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69225" y="3907951"/>
              <a:ext cx="1675229" cy="373412"/>
            </a:xfrm>
            <a:prstGeom prst="rect">
              <a:avLst/>
            </a:prstGeom>
          </p:spPr>
        </p:pic>
      </p:grpSp>
      <p:grpSp>
        <p:nvGrpSpPr>
          <p:cNvPr id="260" name="Group 259"/>
          <p:cNvGrpSpPr/>
          <p:nvPr/>
        </p:nvGrpSpPr>
        <p:grpSpPr>
          <a:xfrm>
            <a:off x="5083583" y="1071461"/>
            <a:ext cx="2265781" cy="1411333"/>
            <a:chOff x="4304002" y="-762000"/>
            <a:chExt cx="3598475" cy="2241455"/>
          </a:xfrm>
        </p:grpSpPr>
        <p:pic>
          <p:nvPicPr>
            <p:cNvPr id="261" name="Picture 260"/>
            <p:cNvPicPr>
              <a:picLocks noChangeAspect="1"/>
            </p:cNvPicPr>
            <p:nvPr/>
          </p:nvPicPr>
          <p:blipFill>
            <a:blip r:embed="rId3"/>
            <a:stretch>
              <a:fillRect/>
            </a:stretch>
          </p:blipFill>
          <p:spPr>
            <a:xfrm>
              <a:off x="4343757" y="-762000"/>
              <a:ext cx="3414842" cy="2241455"/>
            </a:xfrm>
            <a:prstGeom prst="rect">
              <a:avLst/>
            </a:prstGeom>
          </p:spPr>
        </p:pic>
        <p:pic>
          <p:nvPicPr>
            <p:cNvPr id="262" name="Picture 261"/>
            <p:cNvPicPr>
              <a:picLocks noChangeAspect="1"/>
            </p:cNvPicPr>
            <p:nvPr/>
          </p:nvPicPr>
          <p:blipFill>
            <a:blip r:embed="rId4"/>
            <a:stretch>
              <a:fillRect/>
            </a:stretch>
          </p:blipFill>
          <p:spPr>
            <a:xfrm>
              <a:off x="5239175" y="-63458"/>
              <a:ext cx="1728145" cy="382882"/>
            </a:xfrm>
            <a:prstGeom prst="rect">
              <a:avLst/>
            </a:prstGeom>
          </p:spPr>
        </p:pic>
        <p:sp>
          <p:nvSpPr>
            <p:cNvPr id="263" name="TextBox 262"/>
            <p:cNvSpPr txBox="1"/>
            <p:nvPr/>
          </p:nvSpPr>
          <p:spPr>
            <a:xfrm>
              <a:off x="4304002" y="527375"/>
              <a:ext cx="2034029" cy="892380"/>
            </a:xfrm>
            <a:prstGeom prst="rect">
              <a:avLst/>
            </a:prstGeom>
          </p:spPr>
          <p:txBody>
            <a:bodyPr wrap="square" lIns="0" tIns="0" rIns="0" bIns="0" rtlCol="0">
              <a:spAutoFit/>
            </a:bodyPr>
            <a:lstStyle/>
            <a:p>
              <a:pPr algn="ctr" defTabSz="913900">
                <a:lnSpc>
                  <a:spcPct val="90000"/>
                </a:lnSpc>
                <a:buSzPct val="80000"/>
              </a:pPr>
              <a:r>
                <a:rPr lang="en-US" sz="1326" dirty="0">
                  <a:solidFill>
                    <a:srgbClr val="FFFFFF"/>
                  </a:solidFill>
                  <a:latin typeface="Segoe UI Light"/>
                </a:rPr>
                <a:t>Microsoft Office SharePoint</a:t>
              </a:r>
            </a:p>
            <a:p>
              <a:pPr algn="ctr" defTabSz="913900">
                <a:lnSpc>
                  <a:spcPct val="90000"/>
                </a:lnSpc>
                <a:buSzPct val="80000"/>
              </a:pPr>
              <a:r>
                <a:rPr lang="en-US" sz="1326" dirty="0">
                  <a:solidFill>
                    <a:srgbClr val="FFFFFF"/>
                  </a:solidFill>
                  <a:latin typeface="Segoe UI Light"/>
                </a:rPr>
                <a:t>Online</a:t>
              </a:r>
            </a:p>
          </p:txBody>
        </p:sp>
        <p:sp>
          <p:nvSpPr>
            <p:cNvPr id="264" name="TextBox 263"/>
            <p:cNvSpPr txBox="1"/>
            <p:nvPr/>
          </p:nvSpPr>
          <p:spPr>
            <a:xfrm>
              <a:off x="5868448" y="526604"/>
              <a:ext cx="2034029" cy="892380"/>
            </a:xfrm>
            <a:prstGeom prst="rect">
              <a:avLst/>
            </a:prstGeom>
          </p:spPr>
          <p:txBody>
            <a:bodyPr wrap="square" lIns="0" tIns="0" rIns="0" bIns="0" rtlCol="0">
              <a:spAutoFit/>
            </a:bodyPr>
            <a:lstStyle/>
            <a:p>
              <a:pPr algn="ctr" defTabSz="913900">
                <a:lnSpc>
                  <a:spcPct val="90000"/>
                </a:lnSpc>
                <a:buSzPct val="80000"/>
              </a:pPr>
              <a:r>
                <a:rPr lang="en-US" sz="1326" dirty="0">
                  <a:solidFill>
                    <a:srgbClr val="FFFFFF"/>
                  </a:solidFill>
                  <a:latin typeface="Segoe UI Light"/>
                </a:rPr>
                <a:t>Microsoft Exchange</a:t>
              </a:r>
            </a:p>
            <a:p>
              <a:pPr algn="ctr" defTabSz="913900">
                <a:lnSpc>
                  <a:spcPct val="90000"/>
                </a:lnSpc>
                <a:buSzPct val="80000"/>
              </a:pPr>
              <a:r>
                <a:rPr lang="en-US" sz="1326" dirty="0">
                  <a:solidFill>
                    <a:srgbClr val="FFFFFF"/>
                  </a:solidFill>
                  <a:latin typeface="Segoe UI Light"/>
                </a:rPr>
                <a:t>Online</a:t>
              </a:r>
            </a:p>
          </p:txBody>
        </p:sp>
      </p:grpSp>
      <p:grpSp>
        <p:nvGrpSpPr>
          <p:cNvPr id="265" name="Group 264"/>
          <p:cNvGrpSpPr/>
          <p:nvPr/>
        </p:nvGrpSpPr>
        <p:grpSpPr>
          <a:xfrm>
            <a:off x="580239" y="1602024"/>
            <a:ext cx="1219027" cy="1980920"/>
            <a:chOff x="494150" y="1643062"/>
            <a:chExt cx="1236224" cy="1964539"/>
          </a:xfrm>
        </p:grpSpPr>
        <p:pic>
          <p:nvPicPr>
            <p:cNvPr id="266" name="Picture 265"/>
            <p:cNvPicPr>
              <a:picLocks noChangeAspect="1"/>
            </p:cNvPicPr>
            <p:nvPr/>
          </p:nvPicPr>
          <p:blipFill rotWithShape="1">
            <a:blip r:embed="rId5"/>
            <a:srcRect b="37412"/>
            <a:stretch/>
          </p:blipFill>
          <p:spPr>
            <a:xfrm>
              <a:off x="578064" y="1643062"/>
              <a:ext cx="1152310" cy="1964539"/>
            </a:xfrm>
            <a:prstGeom prst="rect">
              <a:avLst/>
            </a:prstGeom>
          </p:spPr>
        </p:pic>
        <p:sp>
          <p:nvSpPr>
            <p:cNvPr id="267" name="TextBox 266"/>
            <p:cNvSpPr txBox="1"/>
            <p:nvPr/>
          </p:nvSpPr>
          <p:spPr bwMode="auto">
            <a:xfrm>
              <a:off x="494150" y="2786063"/>
              <a:ext cx="822143" cy="545140"/>
            </a:xfrm>
            <a:prstGeom prst="rect">
              <a:avLst/>
            </a:prstGeom>
            <a:noFill/>
          </p:spPr>
          <p:txBody>
            <a:bodyPr wrap="none" lIns="182854" tIns="146283" rIns="182854" bIns="146283">
              <a:spAutoFit/>
            </a:bodyPr>
            <a:lstStyle/>
            <a:p>
              <a:pPr defTabSz="932486">
                <a:lnSpc>
                  <a:spcPct val="90000"/>
                </a:lnSpc>
                <a:defRPr/>
              </a:pPr>
              <a:r>
                <a:rPr lang="en-US" dirty="0">
                  <a:solidFill>
                    <a:srgbClr val="505050"/>
                  </a:solidFill>
                  <a:latin typeface="Segoe UI Light"/>
                </a:rPr>
                <a:t>User</a:t>
              </a:r>
            </a:p>
          </p:txBody>
        </p:sp>
      </p:grpSp>
      <p:pic>
        <p:nvPicPr>
          <p:cNvPr id="273" name="Picture 272" descr="spinner.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9642" y="3499147"/>
            <a:ext cx="295711" cy="295708"/>
          </a:xfrm>
          <a:prstGeom prst="rect">
            <a:avLst/>
          </a:prstGeom>
        </p:spPr>
      </p:pic>
      <p:cxnSp>
        <p:nvCxnSpPr>
          <p:cNvPr id="277" name="Straight Arrow Connector 276"/>
          <p:cNvCxnSpPr/>
          <p:nvPr/>
        </p:nvCxnSpPr>
        <p:spPr>
          <a:xfrm flipV="1">
            <a:off x="6172525" y="2640509"/>
            <a:ext cx="0" cy="1509368"/>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0" name="TextBox 279"/>
          <p:cNvSpPr txBox="1"/>
          <p:nvPr/>
        </p:nvSpPr>
        <p:spPr>
          <a:xfrm>
            <a:off x="5650301" y="5191227"/>
            <a:ext cx="1975425" cy="282513"/>
          </a:xfrm>
          <a:prstGeom prst="rect">
            <a:avLst/>
          </a:prstGeom>
        </p:spPr>
        <p:txBody>
          <a:bodyPr wrap="square" lIns="0" tIns="0" rIns="0" bIns="0" rtlCol="0">
            <a:spAutoFit/>
          </a:bodyPr>
          <a:lstStyle/>
          <a:p>
            <a:pPr defTabSz="913900" fontAlgn="base">
              <a:lnSpc>
                <a:spcPct val="90000"/>
              </a:lnSpc>
              <a:spcBef>
                <a:spcPct val="0"/>
              </a:spcBef>
              <a:spcAft>
                <a:spcPct val="0"/>
              </a:spcAft>
              <a:buSzPct val="80000"/>
            </a:pPr>
            <a:r>
              <a:rPr lang="en-US" sz="2000" dirty="0">
                <a:solidFill>
                  <a:srgbClr val="FFFFFF"/>
                </a:solidFill>
                <a:latin typeface="Segoe UI Light"/>
                <a:ea typeface="ＭＳ Ｐゴシック" charset="0"/>
              </a:rPr>
              <a:t>Microsoft Intune</a:t>
            </a:r>
          </a:p>
        </p:txBody>
      </p:sp>
      <p:cxnSp>
        <p:nvCxnSpPr>
          <p:cNvPr id="281" name="Straight Arrow Connector 280"/>
          <p:cNvCxnSpPr/>
          <p:nvPr/>
        </p:nvCxnSpPr>
        <p:spPr>
          <a:xfrm>
            <a:off x="4020633" y="4102427"/>
            <a:ext cx="1485075" cy="558334"/>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2" name="Group 301"/>
          <p:cNvGrpSpPr/>
          <p:nvPr/>
        </p:nvGrpSpPr>
        <p:grpSpPr>
          <a:xfrm>
            <a:off x="5179892" y="4354050"/>
            <a:ext cx="2423354" cy="1590661"/>
            <a:chOff x="1372275" y="3241611"/>
            <a:chExt cx="2013324" cy="1321521"/>
          </a:xfrm>
        </p:grpSpPr>
        <p:pic>
          <p:nvPicPr>
            <p:cNvPr id="303" name="Picture 302"/>
            <p:cNvPicPr>
              <a:picLocks noChangeAspect="1"/>
            </p:cNvPicPr>
            <p:nvPr/>
          </p:nvPicPr>
          <p:blipFill>
            <a:blip r:embed="rId3"/>
            <a:stretch>
              <a:fillRect/>
            </a:stretch>
          </p:blipFill>
          <p:spPr>
            <a:xfrm>
              <a:off x="1372275" y="3241611"/>
              <a:ext cx="2013324" cy="1321521"/>
            </a:xfrm>
            <a:prstGeom prst="rect">
              <a:avLst/>
            </a:prstGeom>
          </p:spPr>
        </p:pic>
        <p:pic>
          <p:nvPicPr>
            <p:cNvPr id="304" name="Picture 30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69225" y="3862129"/>
              <a:ext cx="1675229" cy="373412"/>
            </a:xfrm>
            <a:prstGeom prst="rect">
              <a:avLst/>
            </a:prstGeom>
          </p:spPr>
        </p:pic>
      </p:grpSp>
      <p:grpSp>
        <p:nvGrpSpPr>
          <p:cNvPr id="343" name="Group 342"/>
          <p:cNvGrpSpPr>
            <a:grpSpLocks noChangeAspect="1"/>
          </p:cNvGrpSpPr>
          <p:nvPr/>
        </p:nvGrpSpPr>
        <p:grpSpPr>
          <a:xfrm>
            <a:off x="4098800" y="3479891"/>
            <a:ext cx="331813" cy="331813"/>
            <a:chOff x="4720968" y="2192271"/>
            <a:chExt cx="311150" cy="311150"/>
          </a:xfrm>
        </p:grpSpPr>
        <p:sp>
          <p:nvSpPr>
            <p:cNvPr id="344" name="Oval 343"/>
            <p:cNvSpPr/>
            <p:nvPr/>
          </p:nvSpPr>
          <p:spPr bwMode="auto">
            <a:xfrm>
              <a:off x="4720968" y="2192271"/>
              <a:ext cx="311150" cy="311150"/>
            </a:xfrm>
            <a:prstGeom prst="ellipse">
              <a:avLst/>
            </a:prstGeom>
            <a:solidFill>
              <a:srgbClr val="2EB8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70"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345" name="Freeform 11"/>
            <p:cNvSpPr>
              <a:spLocks/>
            </p:cNvSpPr>
            <p:nvPr/>
          </p:nvSpPr>
          <p:spPr bwMode="auto">
            <a:xfrm>
              <a:off x="4795580" y="2298633"/>
              <a:ext cx="157163" cy="122238"/>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486">
                <a:defRPr/>
              </a:pPr>
              <a:endParaRPr lang="en-US" sz="1836" dirty="0">
                <a:solidFill>
                  <a:srgbClr val="505050"/>
                </a:solidFill>
                <a:ea typeface="ＭＳ Ｐゴシック" charset="0"/>
              </a:endParaRPr>
            </a:p>
          </p:txBody>
        </p:sp>
      </p:grpSp>
      <p:cxnSp>
        <p:nvCxnSpPr>
          <p:cNvPr id="349" name="Straight Arrow Connector 348"/>
          <p:cNvCxnSpPr/>
          <p:nvPr/>
        </p:nvCxnSpPr>
        <p:spPr>
          <a:xfrm flipV="1">
            <a:off x="3775364" y="2362086"/>
            <a:ext cx="1229691" cy="796220"/>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50" name="Group 349"/>
          <p:cNvGrpSpPr>
            <a:grpSpLocks noChangeAspect="1"/>
          </p:cNvGrpSpPr>
          <p:nvPr/>
        </p:nvGrpSpPr>
        <p:grpSpPr>
          <a:xfrm>
            <a:off x="4251707" y="2579063"/>
            <a:ext cx="331813" cy="331813"/>
            <a:chOff x="4720968" y="2192271"/>
            <a:chExt cx="311150" cy="311150"/>
          </a:xfrm>
        </p:grpSpPr>
        <p:sp>
          <p:nvSpPr>
            <p:cNvPr id="351" name="Oval 350"/>
            <p:cNvSpPr/>
            <p:nvPr/>
          </p:nvSpPr>
          <p:spPr bwMode="auto">
            <a:xfrm>
              <a:off x="4720968" y="2192271"/>
              <a:ext cx="311150" cy="311150"/>
            </a:xfrm>
            <a:prstGeom prst="ellipse">
              <a:avLst/>
            </a:prstGeom>
            <a:solidFill>
              <a:srgbClr val="2EB8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70"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352" name="Freeform 11"/>
            <p:cNvSpPr>
              <a:spLocks/>
            </p:cNvSpPr>
            <p:nvPr/>
          </p:nvSpPr>
          <p:spPr bwMode="auto">
            <a:xfrm>
              <a:off x="4795580" y="2298633"/>
              <a:ext cx="157163" cy="122238"/>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486">
                <a:defRPr/>
              </a:pPr>
              <a:endParaRPr lang="en-US" sz="1836" dirty="0">
                <a:solidFill>
                  <a:srgbClr val="505050"/>
                </a:solidFill>
                <a:ea typeface="ＭＳ Ｐゴシック" charset="0"/>
              </a:endParaRPr>
            </a:p>
          </p:txBody>
        </p:sp>
      </p:grpSp>
      <p:grpSp>
        <p:nvGrpSpPr>
          <p:cNvPr id="82" name="Group 81"/>
          <p:cNvGrpSpPr/>
          <p:nvPr/>
        </p:nvGrpSpPr>
        <p:grpSpPr>
          <a:xfrm rot="5400000">
            <a:off x="1846908" y="2974550"/>
            <a:ext cx="1652822" cy="2302265"/>
            <a:chOff x="3886200" y="4571994"/>
            <a:chExt cx="1447800" cy="2016682"/>
          </a:xfrm>
        </p:grpSpPr>
        <p:grpSp>
          <p:nvGrpSpPr>
            <p:cNvPr id="83" name="Group 82"/>
            <p:cNvGrpSpPr/>
            <p:nvPr/>
          </p:nvGrpSpPr>
          <p:grpSpPr>
            <a:xfrm>
              <a:off x="3886200" y="4571994"/>
              <a:ext cx="1447800" cy="2016682"/>
              <a:chOff x="2489200" y="5600700"/>
              <a:chExt cx="763588" cy="1063625"/>
            </a:xfrm>
          </p:grpSpPr>
          <p:sp>
            <p:nvSpPr>
              <p:cNvPr id="87"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rgbClr val="505050"/>
              </a:solidFill>
              <a:ln>
                <a:noFill/>
              </a:ln>
            </p:spPr>
            <p:txBody>
              <a:bodyPr/>
              <a:lstStyle/>
              <a:p>
                <a:pPr defTabSz="932307">
                  <a:defRPr/>
                </a:pPr>
                <a:endParaRPr lang="en-US" sz="1020" dirty="0">
                  <a:solidFill>
                    <a:srgbClr val="505050"/>
                  </a:solidFill>
                </a:endParaRPr>
              </a:p>
            </p:txBody>
          </p:sp>
          <p:sp>
            <p:nvSpPr>
              <p:cNvPr id="88" name="Rectangle 6"/>
              <p:cNvSpPr>
                <a:spLocks noChangeArrowheads="1"/>
              </p:cNvSpPr>
              <p:nvPr/>
            </p:nvSpPr>
            <p:spPr bwMode="auto">
              <a:xfrm>
                <a:off x="2536825" y="5678488"/>
                <a:ext cx="669925" cy="908050"/>
              </a:xfrm>
              <a:prstGeom prst="rect">
                <a:avLst/>
              </a:prstGeom>
              <a:solidFill>
                <a:schemeClr val="bg1"/>
              </a:solidFill>
              <a:ln>
                <a:noFill/>
              </a:ln>
            </p:spPr>
            <p:txBody>
              <a:bodyPr/>
              <a:lstStyle/>
              <a:p>
                <a:pPr defTabSz="932307">
                  <a:defRPr/>
                </a:pPr>
                <a:endParaRPr lang="en-US" sz="1020" dirty="0">
                  <a:solidFill>
                    <a:srgbClr val="505050"/>
                  </a:solidFill>
                </a:endParaRPr>
              </a:p>
            </p:txBody>
          </p:sp>
        </p:grpSp>
        <p:sp>
          <p:nvSpPr>
            <p:cNvPr id="85" name="Oval 84"/>
            <p:cNvSpPr/>
            <p:nvPr/>
          </p:nvSpPr>
          <p:spPr bwMode="auto">
            <a:xfrm flipV="1">
              <a:off x="4577504" y="6475096"/>
              <a:ext cx="70696" cy="70696"/>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pPr>
              <a:endParaRPr lang="en-US" sz="2040" dirty="0">
                <a:gradFill>
                  <a:gsLst>
                    <a:gs pos="0">
                      <a:srgbClr val="FFFFFF"/>
                    </a:gs>
                    <a:gs pos="100000">
                      <a:srgbClr val="FFFFFF"/>
                    </a:gs>
                  </a:gsLst>
                  <a:lin ang="5400000" scaled="0"/>
                </a:gradFill>
              </a:endParaRPr>
            </a:p>
          </p:txBody>
        </p:sp>
      </p:grpSp>
      <p:pic>
        <p:nvPicPr>
          <p:cNvPr id="205" name="Picture 2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23326" y="3528962"/>
            <a:ext cx="1758272" cy="665072"/>
          </a:xfrm>
          <a:prstGeom prst="rect">
            <a:avLst/>
          </a:prstGeom>
        </p:spPr>
      </p:pic>
      <p:pic>
        <p:nvPicPr>
          <p:cNvPr id="206" name="Picture 20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23326" y="4153958"/>
            <a:ext cx="1758272" cy="554078"/>
          </a:xfrm>
          <a:prstGeom prst="rect">
            <a:avLst/>
          </a:prstGeom>
        </p:spPr>
      </p:pic>
      <p:sp>
        <p:nvSpPr>
          <p:cNvPr id="143" name="TextBox 142"/>
          <p:cNvSpPr txBox="1"/>
          <p:nvPr/>
        </p:nvSpPr>
        <p:spPr>
          <a:xfrm>
            <a:off x="8715941" y="1188865"/>
            <a:ext cx="3050526" cy="541512"/>
          </a:xfrm>
          <a:prstGeom prst="rect">
            <a:avLst/>
          </a:prstGeom>
          <a:noFill/>
        </p:spPr>
        <p:txBody>
          <a:bodyPr wrap="square" lIns="182854" tIns="146283" rIns="182854" bIns="146283">
            <a:spAutoFit/>
          </a:bodyPr>
          <a:lstStyle/>
          <a:p>
            <a:pPr defTabSz="932486">
              <a:spcAft>
                <a:spcPts val="1199"/>
              </a:spcAft>
              <a:defRPr/>
            </a:pPr>
            <a:r>
              <a:rPr lang="en-US" sz="1599" dirty="0">
                <a:gradFill>
                  <a:gsLst>
                    <a:gs pos="2917">
                      <a:srgbClr val="505050"/>
                    </a:gs>
                    <a:gs pos="30000">
                      <a:srgbClr val="505050"/>
                    </a:gs>
                  </a:gsLst>
                  <a:lin ang="5400000" scaled="0"/>
                </a:gradFill>
                <a:ea typeface="ＭＳ Ｐゴシック" charset="0"/>
              </a:rPr>
              <a:t>Policy compliance verification</a:t>
            </a:r>
          </a:p>
        </p:txBody>
      </p:sp>
      <p:sp>
        <p:nvSpPr>
          <p:cNvPr id="144" name="TextBox 143"/>
          <p:cNvSpPr txBox="1"/>
          <p:nvPr/>
        </p:nvSpPr>
        <p:spPr>
          <a:xfrm>
            <a:off x="9152810" y="1840838"/>
            <a:ext cx="2913283" cy="499461"/>
          </a:xfrm>
          <a:prstGeom prst="rect">
            <a:avLst/>
          </a:prstGeom>
          <a:noFill/>
        </p:spPr>
        <p:txBody>
          <a:bodyPr lIns="182854" tIns="146283" rIns="182854" bIns="146283">
            <a:spAutoFit/>
          </a:bodyPr>
          <a:lstStyle/>
          <a:p>
            <a:pPr defTabSz="932486">
              <a:spcAft>
                <a:spcPts val="1199"/>
              </a:spcAft>
              <a:defRPr/>
            </a:pPr>
            <a:r>
              <a:rPr lang="en-US" sz="1326" dirty="0">
                <a:gradFill>
                  <a:gsLst>
                    <a:gs pos="2917">
                      <a:srgbClr val="505050"/>
                    </a:gs>
                    <a:gs pos="30000">
                      <a:srgbClr val="505050"/>
                    </a:gs>
                  </a:gsLst>
                  <a:lin ang="5400000" scaled="0"/>
                </a:gradFill>
                <a:ea typeface="ＭＳ Ｐゴシック" charset="0"/>
              </a:rPr>
              <a:t>Device management</a:t>
            </a:r>
          </a:p>
        </p:txBody>
      </p:sp>
      <p:sp>
        <p:nvSpPr>
          <p:cNvPr id="145" name="TextBox 144"/>
          <p:cNvSpPr txBox="1"/>
          <p:nvPr/>
        </p:nvSpPr>
        <p:spPr>
          <a:xfrm>
            <a:off x="9162644" y="2394720"/>
            <a:ext cx="2913283" cy="499461"/>
          </a:xfrm>
          <a:prstGeom prst="rect">
            <a:avLst/>
          </a:prstGeom>
          <a:noFill/>
        </p:spPr>
        <p:txBody>
          <a:bodyPr lIns="182854" tIns="146283" rIns="182854" bIns="146283">
            <a:spAutoFit/>
          </a:bodyPr>
          <a:lstStyle/>
          <a:p>
            <a:pPr defTabSz="932486">
              <a:spcAft>
                <a:spcPts val="1199"/>
              </a:spcAft>
              <a:defRPr/>
            </a:pPr>
            <a:r>
              <a:rPr lang="en-US" sz="1326" dirty="0">
                <a:gradFill>
                  <a:gsLst>
                    <a:gs pos="2917">
                      <a:srgbClr val="505050"/>
                    </a:gs>
                    <a:gs pos="30000">
                      <a:srgbClr val="505050"/>
                    </a:gs>
                  </a:gsLst>
                  <a:lin ang="5400000" scaled="0"/>
                </a:gradFill>
                <a:ea typeface="ＭＳ Ｐゴシック" charset="0"/>
              </a:rPr>
              <a:t>Device compliance</a:t>
            </a:r>
          </a:p>
        </p:txBody>
      </p:sp>
      <p:grpSp>
        <p:nvGrpSpPr>
          <p:cNvPr id="140" name="Group 139"/>
          <p:cNvGrpSpPr/>
          <p:nvPr/>
        </p:nvGrpSpPr>
        <p:grpSpPr>
          <a:xfrm>
            <a:off x="6005233" y="3237044"/>
            <a:ext cx="320291" cy="321923"/>
            <a:chOff x="7194955" y="3888261"/>
            <a:chExt cx="327514" cy="329184"/>
          </a:xfrm>
        </p:grpSpPr>
        <p:sp>
          <p:nvSpPr>
            <p:cNvPr id="141" name="Oval 140"/>
            <p:cNvSpPr/>
            <p:nvPr/>
          </p:nvSpPr>
          <p:spPr bwMode="auto">
            <a:xfrm>
              <a:off x="7194955" y="3888261"/>
              <a:ext cx="327514" cy="329184"/>
            </a:xfrm>
            <a:prstGeom prst="ellipse">
              <a:avLst/>
            </a:prstGeom>
            <a:solidFill>
              <a:srgbClr val="DC3C00"/>
            </a:solidFill>
            <a:ln w="10795" cap="flat" cmpd="sng" algn="ctr">
              <a:noFill/>
              <a:prstDash val="solid"/>
              <a:headEnd type="none" w="med" len="med"/>
              <a:tailEnd type="none" w="med" len="med"/>
            </a:ln>
            <a:effectLst/>
          </p:spPr>
          <p:txBody>
            <a:bodyPr lIns="0" tIns="46630" rIns="0" bIns="46630" anchor="ctr"/>
            <a:lstStyle/>
            <a:p>
              <a:pPr algn="ctr" defTabSz="932270"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42" name="Multiply 141"/>
            <p:cNvSpPr/>
            <p:nvPr/>
          </p:nvSpPr>
          <p:spPr bwMode="auto">
            <a:xfrm>
              <a:off x="7250933" y="3944239"/>
              <a:ext cx="215559" cy="217229"/>
            </a:xfrm>
            <a:prstGeom prst="mathMultiply">
              <a:avLst>
                <a:gd name="adj1" fmla="val 12051"/>
              </a:avLst>
            </a:prstGeom>
            <a:solidFill>
              <a:srgbClr val="FFFFFF"/>
            </a:solidFill>
            <a:ln w="10795" cap="flat" cmpd="sng" algn="ctr">
              <a:noFill/>
              <a:prstDash val="solid"/>
              <a:headEnd type="none" w="med" len="med"/>
              <a:tailEnd type="none" w="med" len="med"/>
            </a:ln>
            <a:effectLst/>
          </p:spPr>
          <p:txBody>
            <a:bodyPr lIns="0" tIns="46630" rIns="0" bIns="46630" anchor="ctr"/>
            <a:lstStyle/>
            <a:p>
              <a:pPr algn="ctr" defTabSz="932270"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grpSp>
        <p:nvGrpSpPr>
          <p:cNvPr id="346" name="Group 345"/>
          <p:cNvGrpSpPr>
            <a:grpSpLocks noChangeAspect="1"/>
          </p:cNvGrpSpPr>
          <p:nvPr/>
        </p:nvGrpSpPr>
        <p:grpSpPr>
          <a:xfrm>
            <a:off x="5999470" y="3232832"/>
            <a:ext cx="331813" cy="331813"/>
            <a:chOff x="4720968" y="2192271"/>
            <a:chExt cx="311150" cy="311150"/>
          </a:xfrm>
        </p:grpSpPr>
        <p:sp>
          <p:nvSpPr>
            <p:cNvPr id="347" name="Oval 346"/>
            <p:cNvSpPr/>
            <p:nvPr/>
          </p:nvSpPr>
          <p:spPr bwMode="auto">
            <a:xfrm>
              <a:off x="4720968" y="2192271"/>
              <a:ext cx="311150" cy="311150"/>
            </a:xfrm>
            <a:prstGeom prst="ellipse">
              <a:avLst/>
            </a:prstGeom>
            <a:solidFill>
              <a:srgbClr val="2EB8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70"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348" name="Freeform 11"/>
            <p:cNvSpPr>
              <a:spLocks/>
            </p:cNvSpPr>
            <p:nvPr/>
          </p:nvSpPr>
          <p:spPr bwMode="auto">
            <a:xfrm>
              <a:off x="4795580" y="2298633"/>
              <a:ext cx="157163" cy="122238"/>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486">
                <a:defRPr/>
              </a:pPr>
              <a:endParaRPr lang="en-US" sz="1836" dirty="0">
                <a:solidFill>
                  <a:srgbClr val="505050"/>
                </a:solidFill>
                <a:ea typeface="ＭＳ Ｐゴシック" charset="0"/>
              </a:endParaRPr>
            </a:p>
          </p:txBody>
        </p:sp>
      </p:grpSp>
      <p:grpSp>
        <p:nvGrpSpPr>
          <p:cNvPr id="146" name="Group 145"/>
          <p:cNvGrpSpPr/>
          <p:nvPr/>
        </p:nvGrpSpPr>
        <p:grpSpPr>
          <a:xfrm>
            <a:off x="8877838" y="1969007"/>
            <a:ext cx="310619" cy="312202"/>
            <a:chOff x="7194955" y="3888261"/>
            <a:chExt cx="327514" cy="329184"/>
          </a:xfrm>
        </p:grpSpPr>
        <p:sp>
          <p:nvSpPr>
            <p:cNvPr id="147" name="Oval 146"/>
            <p:cNvSpPr/>
            <p:nvPr/>
          </p:nvSpPr>
          <p:spPr bwMode="auto">
            <a:xfrm>
              <a:off x="7194955" y="3888261"/>
              <a:ext cx="327514" cy="329184"/>
            </a:xfrm>
            <a:prstGeom prst="ellipse">
              <a:avLst/>
            </a:prstGeom>
            <a:solidFill>
              <a:srgbClr val="DC3C00"/>
            </a:solidFill>
            <a:ln w="10795" cap="flat" cmpd="sng" algn="ctr">
              <a:noFill/>
              <a:prstDash val="solid"/>
              <a:headEnd type="none" w="med" len="med"/>
              <a:tailEnd type="none" w="med" len="med"/>
            </a:ln>
            <a:effectLst/>
          </p:spPr>
          <p:txBody>
            <a:bodyPr lIns="0" tIns="46630" rIns="0" bIns="46630" anchor="ctr"/>
            <a:lstStyle/>
            <a:p>
              <a:pPr algn="ctr" defTabSz="932270"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51" name="Multiply 150"/>
            <p:cNvSpPr/>
            <p:nvPr/>
          </p:nvSpPr>
          <p:spPr bwMode="auto">
            <a:xfrm>
              <a:off x="7250933" y="3944239"/>
              <a:ext cx="215559" cy="217229"/>
            </a:xfrm>
            <a:prstGeom prst="mathMultiply">
              <a:avLst>
                <a:gd name="adj1" fmla="val 12051"/>
              </a:avLst>
            </a:prstGeom>
            <a:solidFill>
              <a:srgbClr val="FFFFFF"/>
            </a:solidFill>
            <a:ln w="10795" cap="flat" cmpd="sng" algn="ctr">
              <a:noFill/>
              <a:prstDash val="solid"/>
              <a:headEnd type="none" w="med" len="med"/>
              <a:tailEnd type="none" w="med" len="med"/>
            </a:ln>
            <a:effectLst/>
          </p:spPr>
          <p:txBody>
            <a:bodyPr lIns="0" tIns="46630" rIns="0" bIns="46630" anchor="ctr"/>
            <a:lstStyle/>
            <a:p>
              <a:pPr algn="ctr" defTabSz="932270"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grpSp>
        <p:nvGrpSpPr>
          <p:cNvPr id="152" name="Group 151"/>
          <p:cNvGrpSpPr/>
          <p:nvPr/>
        </p:nvGrpSpPr>
        <p:grpSpPr>
          <a:xfrm>
            <a:off x="8877838" y="2521001"/>
            <a:ext cx="310619" cy="312202"/>
            <a:chOff x="7194955" y="3888261"/>
            <a:chExt cx="327514" cy="329184"/>
          </a:xfrm>
        </p:grpSpPr>
        <p:sp>
          <p:nvSpPr>
            <p:cNvPr id="153" name="Oval 152"/>
            <p:cNvSpPr/>
            <p:nvPr/>
          </p:nvSpPr>
          <p:spPr bwMode="auto">
            <a:xfrm>
              <a:off x="7194955" y="3888261"/>
              <a:ext cx="327514" cy="329184"/>
            </a:xfrm>
            <a:prstGeom prst="ellipse">
              <a:avLst/>
            </a:prstGeom>
            <a:solidFill>
              <a:srgbClr val="DC3C00"/>
            </a:solidFill>
            <a:ln w="10795" cap="flat" cmpd="sng" algn="ctr">
              <a:noFill/>
              <a:prstDash val="solid"/>
              <a:headEnd type="none" w="med" len="med"/>
              <a:tailEnd type="none" w="med" len="med"/>
            </a:ln>
            <a:effectLst/>
          </p:spPr>
          <p:txBody>
            <a:bodyPr lIns="0" tIns="46630" rIns="0" bIns="46630" anchor="ctr"/>
            <a:lstStyle/>
            <a:p>
              <a:pPr algn="ctr" defTabSz="932270"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54" name="Multiply 153"/>
            <p:cNvSpPr/>
            <p:nvPr/>
          </p:nvSpPr>
          <p:spPr bwMode="auto">
            <a:xfrm>
              <a:off x="7250933" y="3944239"/>
              <a:ext cx="215559" cy="217229"/>
            </a:xfrm>
            <a:prstGeom prst="mathMultiply">
              <a:avLst>
                <a:gd name="adj1" fmla="val 12051"/>
              </a:avLst>
            </a:prstGeom>
            <a:solidFill>
              <a:srgbClr val="FFFFFF"/>
            </a:solidFill>
            <a:ln w="10795" cap="flat" cmpd="sng" algn="ctr">
              <a:noFill/>
              <a:prstDash val="solid"/>
              <a:headEnd type="none" w="med" len="med"/>
              <a:tailEnd type="none" w="med" len="med"/>
            </a:ln>
            <a:effectLst/>
          </p:spPr>
          <p:txBody>
            <a:bodyPr lIns="0" tIns="46630" rIns="0" bIns="46630" anchor="ctr"/>
            <a:lstStyle/>
            <a:p>
              <a:pPr algn="ctr" defTabSz="932270"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grpSp>
        <p:nvGrpSpPr>
          <p:cNvPr id="157" name="Group 156"/>
          <p:cNvGrpSpPr>
            <a:grpSpLocks noChangeAspect="1"/>
          </p:cNvGrpSpPr>
          <p:nvPr/>
        </p:nvGrpSpPr>
        <p:grpSpPr>
          <a:xfrm>
            <a:off x="8868583" y="1960181"/>
            <a:ext cx="331813" cy="331813"/>
            <a:chOff x="4720968" y="2192271"/>
            <a:chExt cx="311150" cy="311150"/>
          </a:xfrm>
        </p:grpSpPr>
        <p:sp>
          <p:nvSpPr>
            <p:cNvPr id="158" name="Oval 157"/>
            <p:cNvSpPr/>
            <p:nvPr/>
          </p:nvSpPr>
          <p:spPr bwMode="auto">
            <a:xfrm>
              <a:off x="4720968" y="2192271"/>
              <a:ext cx="311150" cy="311150"/>
            </a:xfrm>
            <a:prstGeom prst="ellipse">
              <a:avLst/>
            </a:prstGeom>
            <a:solidFill>
              <a:srgbClr val="2EB8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70"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59" name="Freeform 11"/>
            <p:cNvSpPr>
              <a:spLocks/>
            </p:cNvSpPr>
            <p:nvPr/>
          </p:nvSpPr>
          <p:spPr bwMode="auto">
            <a:xfrm>
              <a:off x="4795580" y="2298633"/>
              <a:ext cx="157163" cy="122238"/>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486">
                <a:defRPr/>
              </a:pPr>
              <a:endParaRPr lang="en-US" sz="1836" dirty="0">
                <a:solidFill>
                  <a:srgbClr val="505050"/>
                </a:solidFill>
                <a:ea typeface="ＭＳ Ｐゴシック" charset="0"/>
              </a:endParaRPr>
            </a:p>
          </p:txBody>
        </p:sp>
      </p:grpSp>
      <p:grpSp>
        <p:nvGrpSpPr>
          <p:cNvPr id="160" name="Group 159"/>
          <p:cNvGrpSpPr>
            <a:grpSpLocks noChangeAspect="1"/>
          </p:cNvGrpSpPr>
          <p:nvPr/>
        </p:nvGrpSpPr>
        <p:grpSpPr>
          <a:xfrm>
            <a:off x="8868583" y="2513087"/>
            <a:ext cx="331813" cy="331813"/>
            <a:chOff x="4720968" y="2192271"/>
            <a:chExt cx="311150" cy="311150"/>
          </a:xfrm>
        </p:grpSpPr>
        <p:sp>
          <p:nvSpPr>
            <p:cNvPr id="161" name="Oval 160"/>
            <p:cNvSpPr/>
            <p:nvPr/>
          </p:nvSpPr>
          <p:spPr bwMode="auto">
            <a:xfrm>
              <a:off x="4720968" y="2192271"/>
              <a:ext cx="311150" cy="311150"/>
            </a:xfrm>
            <a:prstGeom prst="ellipse">
              <a:avLst/>
            </a:prstGeom>
            <a:solidFill>
              <a:srgbClr val="2EB8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70"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62" name="Freeform 11"/>
            <p:cNvSpPr>
              <a:spLocks/>
            </p:cNvSpPr>
            <p:nvPr/>
          </p:nvSpPr>
          <p:spPr bwMode="auto">
            <a:xfrm>
              <a:off x="4795580" y="2298633"/>
              <a:ext cx="157163" cy="122238"/>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486">
                <a:defRPr/>
              </a:pPr>
              <a:endParaRPr lang="en-US" sz="1836" dirty="0">
                <a:solidFill>
                  <a:srgbClr val="505050"/>
                </a:solidFill>
                <a:ea typeface="ＭＳ Ｐゴシック" charset="0"/>
              </a:endParaRPr>
            </a:p>
          </p:txBody>
        </p:sp>
      </p:grpSp>
      <p:grpSp>
        <p:nvGrpSpPr>
          <p:cNvPr id="7" name="Group 6"/>
          <p:cNvGrpSpPr/>
          <p:nvPr/>
        </p:nvGrpSpPr>
        <p:grpSpPr>
          <a:xfrm>
            <a:off x="8877839" y="2934801"/>
            <a:ext cx="3181380" cy="711608"/>
            <a:chOff x="8418850" y="3096628"/>
            <a:chExt cx="3119283" cy="697718"/>
          </a:xfrm>
        </p:grpSpPr>
        <p:sp>
          <p:nvSpPr>
            <p:cNvPr id="171" name="TextBox 170"/>
            <p:cNvSpPr txBox="1"/>
            <p:nvPr/>
          </p:nvSpPr>
          <p:spPr>
            <a:xfrm>
              <a:off x="8681715" y="3096628"/>
              <a:ext cx="2856418" cy="697718"/>
            </a:xfrm>
            <a:prstGeom prst="rect">
              <a:avLst/>
            </a:prstGeom>
            <a:noFill/>
          </p:spPr>
          <p:txBody>
            <a:bodyPr lIns="182854" tIns="146283" rIns="182854" bIns="146283">
              <a:spAutoFit/>
            </a:bodyPr>
            <a:lstStyle/>
            <a:p>
              <a:pPr defTabSz="932486">
                <a:spcAft>
                  <a:spcPts val="1199"/>
                </a:spcAft>
                <a:defRPr/>
              </a:pPr>
              <a:r>
                <a:rPr lang="en-US" sz="1326" dirty="0">
                  <a:gradFill>
                    <a:gsLst>
                      <a:gs pos="2917">
                        <a:srgbClr val="505050"/>
                      </a:gs>
                      <a:gs pos="30000">
                        <a:srgbClr val="505050"/>
                      </a:gs>
                    </a:gsLst>
                    <a:lin ang="5400000" scaled="0"/>
                  </a:gradFill>
                  <a:ea typeface="ＭＳ Ｐゴシック" charset="0"/>
                </a:rPr>
                <a:t>Measured boot integrity status (Windows PPCH)</a:t>
              </a:r>
            </a:p>
          </p:txBody>
        </p:sp>
        <p:grpSp>
          <p:nvGrpSpPr>
            <p:cNvPr id="173" name="Group 172"/>
            <p:cNvGrpSpPr>
              <a:grpSpLocks noChangeAspect="1"/>
            </p:cNvGrpSpPr>
            <p:nvPr/>
          </p:nvGrpSpPr>
          <p:grpSpPr>
            <a:xfrm>
              <a:off x="8418850" y="3223105"/>
              <a:ext cx="325336" cy="325336"/>
              <a:chOff x="4720968" y="2192271"/>
              <a:chExt cx="311150" cy="311150"/>
            </a:xfrm>
          </p:grpSpPr>
          <p:sp>
            <p:nvSpPr>
              <p:cNvPr id="174" name="Oval 173"/>
              <p:cNvSpPr/>
              <p:nvPr/>
            </p:nvSpPr>
            <p:spPr bwMode="auto">
              <a:xfrm>
                <a:off x="4720968" y="2192271"/>
                <a:ext cx="311150" cy="311150"/>
              </a:xfrm>
              <a:prstGeom prst="ellipse">
                <a:avLst/>
              </a:prstGeom>
              <a:solidFill>
                <a:srgbClr val="2EB8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70"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75" name="Freeform 11"/>
              <p:cNvSpPr>
                <a:spLocks/>
              </p:cNvSpPr>
              <p:nvPr/>
            </p:nvSpPr>
            <p:spPr bwMode="auto">
              <a:xfrm>
                <a:off x="4795580" y="2298633"/>
                <a:ext cx="157163" cy="122238"/>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486">
                  <a:defRPr/>
                </a:pPr>
                <a:endParaRPr lang="en-US" sz="1836" dirty="0">
                  <a:solidFill>
                    <a:srgbClr val="505050"/>
                  </a:solidFill>
                  <a:ea typeface="ＭＳ Ｐゴシック" charset="0"/>
                </a:endParaRPr>
              </a:p>
            </p:txBody>
          </p:sp>
        </p:grpSp>
      </p:grpSp>
      <p:grpSp>
        <p:nvGrpSpPr>
          <p:cNvPr id="8" name="Group 7"/>
          <p:cNvGrpSpPr/>
          <p:nvPr/>
        </p:nvGrpSpPr>
        <p:grpSpPr>
          <a:xfrm>
            <a:off x="8877839" y="3509113"/>
            <a:ext cx="3287042" cy="711608"/>
            <a:chOff x="8418850" y="3659733"/>
            <a:chExt cx="3222883" cy="697719"/>
          </a:xfrm>
        </p:grpSpPr>
        <p:sp>
          <p:nvSpPr>
            <p:cNvPr id="172" name="TextBox 171"/>
            <p:cNvSpPr txBox="1"/>
            <p:nvPr/>
          </p:nvSpPr>
          <p:spPr>
            <a:xfrm>
              <a:off x="8698095" y="3659733"/>
              <a:ext cx="2943638" cy="697719"/>
            </a:xfrm>
            <a:prstGeom prst="rect">
              <a:avLst/>
            </a:prstGeom>
            <a:noFill/>
          </p:spPr>
          <p:txBody>
            <a:bodyPr wrap="square" lIns="182854" tIns="146283" rIns="182854" bIns="146283">
              <a:spAutoFit/>
            </a:bodyPr>
            <a:lstStyle/>
            <a:p>
              <a:pPr defTabSz="932486">
                <a:spcAft>
                  <a:spcPts val="1199"/>
                </a:spcAft>
                <a:defRPr/>
              </a:pPr>
              <a:r>
                <a:rPr lang="en-US" sz="1326" dirty="0">
                  <a:gradFill>
                    <a:gsLst>
                      <a:gs pos="2917">
                        <a:srgbClr val="505050"/>
                      </a:gs>
                      <a:gs pos="30000">
                        <a:srgbClr val="505050"/>
                      </a:gs>
                    </a:gsLst>
                    <a:lin ang="5400000" scaled="0"/>
                  </a:gradFill>
                  <a:ea typeface="ＭＳ Ｐゴシック" charset="0"/>
                </a:rPr>
                <a:t>Advanced device compliance (antivirus, firewall, patch state, etc.)</a:t>
              </a:r>
            </a:p>
          </p:txBody>
        </p:sp>
        <p:grpSp>
          <p:nvGrpSpPr>
            <p:cNvPr id="176" name="Group 175"/>
            <p:cNvGrpSpPr>
              <a:grpSpLocks noChangeAspect="1"/>
            </p:cNvGrpSpPr>
            <p:nvPr/>
          </p:nvGrpSpPr>
          <p:grpSpPr>
            <a:xfrm>
              <a:off x="8418850" y="3764899"/>
              <a:ext cx="325336" cy="325336"/>
              <a:chOff x="4720968" y="2192271"/>
              <a:chExt cx="311150" cy="311150"/>
            </a:xfrm>
          </p:grpSpPr>
          <p:sp>
            <p:nvSpPr>
              <p:cNvPr id="177" name="Oval 176"/>
              <p:cNvSpPr/>
              <p:nvPr/>
            </p:nvSpPr>
            <p:spPr bwMode="auto">
              <a:xfrm>
                <a:off x="4720968" y="2192271"/>
                <a:ext cx="311150" cy="311150"/>
              </a:xfrm>
              <a:prstGeom prst="ellipse">
                <a:avLst/>
              </a:prstGeom>
              <a:solidFill>
                <a:srgbClr val="2EB8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70"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78" name="Freeform 11"/>
              <p:cNvSpPr>
                <a:spLocks/>
              </p:cNvSpPr>
              <p:nvPr/>
            </p:nvSpPr>
            <p:spPr bwMode="auto">
              <a:xfrm>
                <a:off x="4795580" y="2298633"/>
                <a:ext cx="157163" cy="122238"/>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486">
                  <a:defRPr/>
                </a:pPr>
                <a:endParaRPr lang="en-US" sz="1836" dirty="0">
                  <a:solidFill>
                    <a:srgbClr val="505050"/>
                  </a:solidFill>
                  <a:ea typeface="ＭＳ Ｐゴシック" charset="0"/>
                </a:endParaRPr>
              </a:p>
            </p:txBody>
          </p:sp>
        </p:grpSp>
      </p:grpSp>
      <p:grpSp>
        <p:nvGrpSpPr>
          <p:cNvPr id="3" name="Group 2"/>
          <p:cNvGrpSpPr/>
          <p:nvPr/>
        </p:nvGrpSpPr>
        <p:grpSpPr>
          <a:xfrm>
            <a:off x="1496046" y="3285551"/>
            <a:ext cx="2406348" cy="1490520"/>
            <a:chOff x="1465980" y="3436220"/>
            <a:chExt cx="2359378" cy="1461427"/>
          </a:xfrm>
        </p:grpSpPr>
        <p:pic>
          <p:nvPicPr>
            <p:cNvPr id="164" name="Picture 163"/>
            <p:cNvPicPr>
              <a:picLocks noChangeAspect="1"/>
            </p:cNvPicPr>
            <p:nvPr/>
          </p:nvPicPr>
          <p:blipFill>
            <a:blip r:embed="rId10"/>
            <a:stretch>
              <a:fillRect/>
            </a:stretch>
          </p:blipFill>
          <p:spPr>
            <a:xfrm>
              <a:off x="1465980" y="3436220"/>
              <a:ext cx="2359378" cy="1461427"/>
            </a:xfrm>
            <a:prstGeom prst="rect">
              <a:avLst/>
            </a:prstGeom>
          </p:spPr>
        </p:pic>
        <p:pic>
          <p:nvPicPr>
            <p:cNvPr id="166" name="Picture 165"/>
            <p:cNvPicPr>
              <a:picLocks noChangeAspect="1"/>
            </p:cNvPicPr>
            <p:nvPr/>
          </p:nvPicPr>
          <p:blipFill>
            <a:blip r:embed="rId11"/>
            <a:stretch>
              <a:fillRect/>
            </a:stretch>
          </p:blipFill>
          <p:spPr>
            <a:xfrm>
              <a:off x="1545089" y="3496169"/>
              <a:ext cx="2205409" cy="1265587"/>
            </a:xfrm>
            <a:prstGeom prst="rect">
              <a:avLst/>
            </a:prstGeom>
          </p:spPr>
        </p:pic>
      </p:grpSp>
      <p:grpSp>
        <p:nvGrpSpPr>
          <p:cNvPr id="94" name="Group 93"/>
          <p:cNvGrpSpPr/>
          <p:nvPr/>
        </p:nvGrpSpPr>
        <p:grpSpPr>
          <a:xfrm>
            <a:off x="2246704" y="2939421"/>
            <a:ext cx="769194" cy="663099"/>
            <a:chOff x="3565769" y="1963615"/>
            <a:chExt cx="468923" cy="404244"/>
          </a:xfrm>
        </p:grpSpPr>
        <p:sp>
          <p:nvSpPr>
            <p:cNvPr id="96" name="Isosceles Triangle 95"/>
            <p:cNvSpPr/>
            <p:nvPr/>
          </p:nvSpPr>
          <p:spPr bwMode="auto">
            <a:xfrm>
              <a:off x="3565769" y="1963615"/>
              <a:ext cx="468923" cy="404244"/>
            </a:xfrm>
            <a:prstGeom prst="triangle">
              <a:avLst/>
            </a:prstGeom>
            <a:solidFill>
              <a:srgbClr val="FF000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pPr>
              <a:endParaRPr lang="en-US" sz="2040" dirty="0">
                <a:gradFill>
                  <a:gsLst>
                    <a:gs pos="0">
                      <a:srgbClr val="FFFFFF"/>
                    </a:gs>
                    <a:gs pos="100000">
                      <a:srgbClr val="FFFFFF"/>
                    </a:gs>
                  </a:gsLst>
                  <a:lin ang="5400000" scaled="0"/>
                </a:gradFill>
              </a:endParaRPr>
            </a:p>
          </p:txBody>
        </p:sp>
        <p:grpSp>
          <p:nvGrpSpPr>
            <p:cNvPr id="106" name="Group 105"/>
            <p:cNvGrpSpPr/>
            <p:nvPr/>
          </p:nvGrpSpPr>
          <p:grpSpPr>
            <a:xfrm>
              <a:off x="3770012" y="2076996"/>
              <a:ext cx="64895" cy="243803"/>
              <a:chOff x="10598124" y="3656455"/>
              <a:chExt cx="66623" cy="250294"/>
            </a:xfrm>
            <a:solidFill>
              <a:srgbClr val="FF0000"/>
            </a:solidFill>
          </p:grpSpPr>
          <p:sp>
            <p:nvSpPr>
              <p:cNvPr id="107" name="Freeform 102"/>
              <p:cNvSpPr>
                <a:spLocks/>
              </p:cNvSpPr>
              <p:nvPr/>
            </p:nvSpPr>
            <p:spPr bwMode="black">
              <a:xfrm>
                <a:off x="10601630" y="3656455"/>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solidFill>
                <a:schemeClr val="bg1"/>
              </a:solidFill>
              <a:ln>
                <a:noFill/>
              </a:ln>
            </p:spPr>
            <p:txBody>
              <a:bodyPr vert="horz" wrap="square" lIns="83943" tIns="41972" rIns="83943" bIns="41972" numCol="1" anchor="t" anchorCtr="0" compatLnSpc="1">
                <a:prstTxWarp prst="textNoShape">
                  <a:avLst/>
                </a:prstTxWarp>
              </a:bodyPr>
              <a:lstStyle/>
              <a:p>
                <a:endParaRPr lang="en-US" sz="1632" dirty="0">
                  <a:solidFill>
                    <a:srgbClr val="505050"/>
                  </a:solidFill>
                </a:endParaRPr>
              </a:p>
            </p:txBody>
          </p:sp>
          <p:sp>
            <p:nvSpPr>
              <p:cNvPr id="108" name="Rectangle 103"/>
              <p:cNvSpPr>
                <a:spLocks noChangeArrowheads="1"/>
              </p:cNvSpPr>
              <p:nvPr/>
            </p:nvSpPr>
            <p:spPr bwMode="black">
              <a:xfrm>
                <a:off x="10598124" y="3842248"/>
                <a:ext cx="66623" cy="64501"/>
              </a:xfrm>
              <a:prstGeom prst="rect">
                <a:avLst/>
              </a:prstGeom>
              <a:solidFill>
                <a:schemeClr val="bg1"/>
              </a:solidFill>
              <a:ln>
                <a:noFill/>
              </a:ln>
            </p:spPr>
            <p:txBody>
              <a:bodyPr vert="horz" wrap="square" lIns="83943" tIns="41972" rIns="83943" bIns="41972" numCol="1" anchor="t" anchorCtr="0" compatLnSpc="1">
                <a:prstTxWarp prst="textNoShape">
                  <a:avLst/>
                </a:prstTxWarp>
              </a:bodyPr>
              <a:lstStyle/>
              <a:p>
                <a:endParaRPr lang="en-US" sz="1632" dirty="0">
                  <a:solidFill>
                    <a:srgbClr val="505050"/>
                  </a:solidFill>
                </a:endParaRPr>
              </a:p>
            </p:txBody>
          </p:sp>
        </p:grpSp>
      </p:grpSp>
      <p:cxnSp>
        <p:nvCxnSpPr>
          <p:cNvPr id="105" name="Straight Arrow Connector 104"/>
          <p:cNvCxnSpPr/>
          <p:nvPr/>
        </p:nvCxnSpPr>
        <p:spPr>
          <a:xfrm>
            <a:off x="2608335" y="5100941"/>
            <a:ext cx="0" cy="326411"/>
          </a:xfrm>
          <a:prstGeom prst="straightConnector1">
            <a:avLst/>
          </a:prstGeom>
          <a:ln w="31750" cap="rnd">
            <a:solidFill>
              <a:schemeClr val="tx1"/>
            </a:solidFill>
            <a:prstDash val="sysDot"/>
            <a:headEnd type="none"/>
            <a:tailEnd type="none" w="sm" len="sm"/>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7751448" y="5910082"/>
            <a:ext cx="3320917" cy="803833"/>
          </a:xfrm>
          <a:prstGeom prst="rect">
            <a:avLst/>
          </a:prstGeom>
          <a:noFill/>
        </p:spPr>
        <p:txBody>
          <a:bodyPr wrap="square" lIns="182828" tIns="146262" rIns="182828" bIns="146262" rtlCol="0">
            <a:spAutoFit/>
          </a:bodyPr>
          <a:lstStyle/>
          <a:p>
            <a:pPr algn="ctr" defTabSz="932597">
              <a:lnSpc>
                <a:spcPct val="90000"/>
              </a:lnSpc>
              <a:defRPr/>
            </a:pPr>
            <a:r>
              <a:rPr lang="en-GB" kern="0" spc="-50" dirty="0">
                <a:latin typeface="Segoe UI Light"/>
              </a:rPr>
              <a:t>System Center</a:t>
            </a:r>
          </a:p>
          <a:p>
            <a:pPr algn="ctr" defTabSz="932597">
              <a:lnSpc>
                <a:spcPct val="90000"/>
              </a:lnSpc>
              <a:defRPr/>
            </a:pPr>
            <a:r>
              <a:rPr lang="en-GB" kern="0" spc="-50" dirty="0">
                <a:latin typeface="Segoe UI Light"/>
              </a:rPr>
              <a:t>ConfigMgr</a:t>
            </a:r>
          </a:p>
        </p:txBody>
      </p:sp>
      <p:cxnSp>
        <p:nvCxnSpPr>
          <p:cNvPr id="100" name="Straight Arrow Connector 99"/>
          <p:cNvCxnSpPr>
            <a:cxnSpLocks/>
          </p:cNvCxnSpPr>
          <p:nvPr/>
        </p:nvCxnSpPr>
        <p:spPr>
          <a:xfrm flipH="1" flipV="1">
            <a:off x="7751447" y="5380826"/>
            <a:ext cx="1448950" cy="563884"/>
          </a:xfrm>
          <a:prstGeom prst="straightConnector1">
            <a:avLst/>
          </a:prstGeom>
          <a:ln w="28575" cap="rnd" cmpd="sng">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192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wipe(left)">
                                      <p:cBhvr>
                                        <p:cTn id="7" dur="500"/>
                                        <p:tgtEl>
                                          <p:spTgt spid="1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2"/>
                                        </p:tgtEl>
                                        <p:attrNameLst>
                                          <p:attrName>style.visibility</p:attrName>
                                        </p:attrNameLst>
                                      </p:cBhvr>
                                      <p:to>
                                        <p:strVal val="visible"/>
                                      </p:to>
                                    </p:set>
                                    <p:animEffect transition="in" filter="fade">
                                      <p:cBhvr>
                                        <p:cTn id="11" dur="500"/>
                                        <p:tgtEl>
                                          <p:spTgt spid="1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fade">
                                      <p:cBhvr>
                                        <p:cTn id="14" dur="500"/>
                                        <p:tgtEl>
                                          <p:spTgt spid="129"/>
                                        </p:tgtEl>
                                      </p:cBhvr>
                                    </p:animEffect>
                                  </p:childTnLst>
                                </p:cTn>
                              </p:par>
                              <p:par>
                                <p:cTn id="15" presetID="8" presetClass="emph" presetSubtype="0" fill="hold" nodeType="withEffect">
                                  <p:stCondLst>
                                    <p:cond delay="0"/>
                                  </p:stCondLst>
                                  <p:childTnLst>
                                    <p:animRot by="10800000">
                                      <p:cBhvr>
                                        <p:cTn id="16" dur="3000" fill="hold"/>
                                        <p:tgtEl>
                                          <p:spTgt spid="112"/>
                                        </p:tgtEl>
                                        <p:attrNameLst>
                                          <p:attrName>r</p:attrName>
                                        </p:attrNameLst>
                                      </p:cBhvr>
                                    </p:animRot>
                                  </p:childTnLst>
                                </p:cTn>
                              </p:par>
                            </p:childTnLst>
                          </p:cTn>
                        </p:par>
                        <p:par>
                          <p:cTn id="17" fill="hold">
                            <p:stCondLst>
                              <p:cond delay="3500"/>
                            </p:stCondLst>
                            <p:childTnLst>
                              <p:par>
                                <p:cTn id="18" presetID="10" presetClass="exit" presetSubtype="0" fill="hold" nodeType="afterEffect">
                                  <p:stCondLst>
                                    <p:cond delay="0"/>
                                  </p:stCondLst>
                                  <p:childTnLst>
                                    <p:animEffect transition="out" filter="fade">
                                      <p:cBhvr>
                                        <p:cTn id="19" dur="500"/>
                                        <p:tgtEl>
                                          <p:spTgt spid="112"/>
                                        </p:tgtEl>
                                      </p:cBhvr>
                                    </p:animEffect>
                                    <p:set>
                                      <p:cBhvr>
                                        <p:cTn id="20" dur="1" fill="hold">
                                          <p:stCondLst>
                                            <p:cond delay="499"/>
                                          </p:stCondLst>
                                        </p:cTn>
                                        <p:tgtEl>
                                          <p:spTgt spid="112"/>
                                        </p:tgtEl>
                                        <p:attrNameLst>
                                          <p:attrName>style.visibility</p:attrName>
                                        </p:attrNameLst>
                                      </p:cBhvr>
                                      <p:to>
                                        <p:strVal val="hidden"/>
                                      </p:to>
                                    </p:set>
                                  </p:childTnLst>
                                </p:cTn>
                              </p:par>
                            </p:childTnLst>
                          </p:cTn>
                        </p:par>
                        <p:par>
                          <p:cTn id="21" fill="hold">
                            <p:stCondLst>
                              <p:cond delay="4000"/>
                            </p:stCondLst>
                            <p:childTnLst>
                              <p:par>
                                <p:cTn id="22" presetID="22" presetClass="entr" presetSubtype="4" fill="hold" nodeType="after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wipe(down)">
                                      <p:cBhvr>
                                        <p:cTn id="24" dur="500"/>
                                        <p:tgtEl>
                                          <p:spTgt spid="84"/>
                                        </p:tgtEl>
                                      </p:cBhvr>
                                    </p:animEffect>
                                  </p:childTnLst>
                                </p:cTn>
                              </p:par>
                            </p:childTnLst>
                          </p:cTn>
                        </p:par>
                        <p:par>
                          <p:cTn id="25" fill="hold">
                            <p:stCondLst>
                              <p:cond delay="4500"/>
                            </p:stCondLst>
                            <p:childTnLst>
                              <p:par>
                                <p:cTn id="26" presetID="10" presetClass="entr" presetSubtype="0" fill="hold" nodeType="afterEffect">
                                  <p:stCondLst>
                                    <p:cond delay="0"/>
                                  </p:stCondLst>
                                  <p:childTnLst>
                                    <p:set>
                                      <p:cBhvr>
                                        <p:cTn id="27" dur="1" fill="hold">
                                          <p:stCondLst>
                                            <p:cond delay="0"/>
                                          </p:stCondLst>
                                        </p:cTn>
                                        <p:tgtEl>
                                          <p:spTgt spid="140"/>
                                        </p:tgtEl>
                                        <p:attrNameLst>
                                          <p:attrName>style.visibility</p:attrName>
                                        </p:attrNameLst>
                                      </p:cBhvr>
                                      <p:to>
                                        <p:strVal val="visible"/>
                                      </p:to>
                                    </p:set>
                                    <p:animEffect transition="in" filter="fade">
                                      <p:cBhvr>
                                        <p:cTn id="28" dur="500"/>
                                        <p:tgtEl>
                                          <p:spTgt spid="140"/>
                                        </p:tgtEl>
                                      </p:cBhvr>
                                    </p:animEffect>
                                  </p:childTnLst>
                                </p:cTn>
                              </p:par>
                              <p:par>
                                <p:cTn id="29" presetID="10" presetClass="entr" presetSubtype="0" fill="hold" nodeType="withEffect">
                                  <p:stCondLst>
                                    <p:cond delay="0"/>
                                  </p:stCondLst>
                                  <p:childTnLst>
                                    <p:set>
                                      <p:cBhvr>
                                        <p:cTn id="30" dur="1" fill="hold">
                                          <p:stCondLst>
                                            <p:cond delay="0"/>
                                          </p:stCondLst>
                                        </p:cTn>
                                        <p:tgtEl>
                                          <p:spTgt spid="146"/>
                                        </p:tgtEl>
                                        <p:attrNameLst>
                                          <p:attrName>style.visibility</p:attrName>
                                        </p:attrNameLst>
                                      </p:cBhvr>
                                      <p:to>
                                        <p:strVal val="visible"/>
                                      </p:to>
                                    </p:set>
                                    <p:animEffect transition="in" filter="fade">
                                      <p:cBhvr>
                                        <p:cTn id="31" dur="500"/>
                                        <p:tgtEl>
                                          <p:spTgt spid="146"/>
                                        </p:tgtEl>
                                      </p:cBhvr>
                                    </p:animEffect>
                                  </p:childTnLst>
                                </p:cTn>
                              </p:par>
                              <p:par>
                                <p:cTn id="32" presetID="10" presetClass="entr" presetSubtype="0" fill="hold" nodeType="withEffect">
                                  <p:stCondLst>
                                    <p:cond delay="0"/>
                                  </p:stCondLst>
                                  <p:childTnLst>
                                    <p:set>
                                      <p:cBhvr>
                                        <p:cTn id="33" dur="1" fill="hold">
                                          <p:stCondLst>
                                            <p:cond delay="0"/>
                                          </p:stCondLst>
                                        </p:cTn>
                                        <p:tgtEl>
                                          <p:spTgt spid="152"/>
                                        </p:tgtEl>
                                        <p:attrNameLst>
                                          <p:attrName>style.visibility</p:attrName>
                                        </p:attrNameLst>
                                      </p:cBhvr>
                                      <p:to>
                                        <p:strVal val="visible"/>
                                      </p:to>
                                    </p:set>
                                    <p:animEffect transition="in" filter="fade">
                                      <p:cBhvr>
                                        <p:cTn id="34" dur="500"/>
                                        <p:tgtEl>
                                          <p:spTgt spid="15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4"/>
                                        </p:tgtEl>
                                        <p:attrNameLst>
                                          <p:attrName>style.visibility</p:attrName>
                                        </p:attrNameLst>
                                      </p:cBhvr>
                                      <p:to>
                                        <p:strVal val="visible"/>
                                      </p:to>
                                    </p:set>
                                    <p:animEffect transition="in" filter="fade">
                                      <p:cBhvr>
                                        <p:cTn id="37" dur="500"/>
                                        <p:tgtEl>
                                          <p:spTgt spid="1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5"/>
                                        </p:tgtEl>
                                        <p:attrNameLst>
                                          <p:attrName>style.visibility</p:attrName>
                                        </p:attrNameLst>
                                      </p:cBhvr>
                                      <p:to>
                                        <p:strVal val="visible"/>
                                      </p:to>
                                    </p:set>
                                    <p:animEffect transition="in" filter="fade">
                                      <p:cBhvr>
                                        <p:cTn id="40" dur="500"/>
                                        <p:tgtEl>
                                          <p:spTgt spid="145"/>
                                        </p:tgtEl>
                                      </p:cBhvr>
                                    </p:animEffect>
                                  </p:childTnLst>
                                </p:cTn>
                              </p:par>
                            </p:childTnLst>
                          </p:cTn>
                        </p:par>
                        <p:par>
                          <p:cTn id="41" fill="hold">
                            <p:stCondLst>
                              <p:cond delay="5000"/>
                            </p:stCondLst>
                            <p:childTnLst>
                              <p:par>
                                <p:cTn id="42" presetID="10" presetClass="entr" presetSubtype="0" fill="hold" nodeType="afterEffect">
                                  <p:stCondLst>
                                    <p:cond delay="0"/>
                                  </p:stCondLst>
                                  <p:childTnLst>
                                    <p:set>
                                      <p:cBhvr>
                                        <p:cTn id="43" dur="1" fill="hold">
                                          <p:stCondLst>
                                            <p:cond delay="0"/>
                                          </p:stCondLst>
                                        </p:cTn>
                                        <p:tgtEl>
                                          <p:spTgt spid="94"/>
                                        </p:tgtEl>
                                        <p:attrNameLst>
                                          <p:attrName>style.visibility</p:attrName>
                                        </p:attrNameLst>
                                      </p:cBhvr>
                                      <p:to>
                                        <p:strVal val="visible"/>
                                      </p:to>
                                    </p:set>
                                    <p:animEffect transition="in" filter="fade">
                                      <p:cBhvr>
                                        <p:cTn id="44" dur="500"/>
                                        <p:tgtEl>
                                          <p:spTgt spid="94"/>
                                        </p:tgtEl>
                                      </p:cBhvr>
                                    </p:animEffect>
                                  </p:childTnLst>
                                </p:cTn>
                              </p:par>
                            </p:childTnLst>
                          </p:cTn>
                        </p:par>
                        <p:par>
                          <p:cTn id="45" fill="hold">
                            <p:stCondLst>
                              <p:cond delay="5500"/>
                            </p:stCondLst>
                            <p:childTnLst>
                              <p:par>
                                <p:cTn id="46" presetID="22" presetClass="entr" presetSubtype="8" fill="hold" nodeType="afterEffect">
                                  <p:stCondLst>
                                    <p:cond delay="0"/>
                                  </p:stCondLst>
                                  <p:childTnLst>
                                    <p:set>
                                      <p:cBhvr>
                                        <p:cTn id="47" dur="1" fill="hold">
                                          <p:stCondLst>
                                            <p:cond delay="0"/>
                                          </p:stCondLst>
                                        </p:cTn>
                                        <p:tgtEl>
                                          <p:spTgt spid="281"/>
                                        </p:tgtEl>
                                        <p:attrNameLst>
                                          <p:attrName>style.visibility</p:attrName>
                                        </p:attrNameLst>
                                      </p:cBhvr>
                                      <p:to>
                                        <p:strVal val="visible"/>
                                      </p:to>
                                    </p:set>
                                    <p:animEffect transition="in" filter="wipe(left)">
                                      <p:cBhvr>
                                        <p:cTn id="48" dur="500"/>
                                        <p:tgtEl>
                                          <p:spTgt spid="281"/>
                                        </p:tgtEl>
                                      </p:cBhvr>
                                    </p:animEffect>
                                  </p:childTnLst>
                                </p:cTn>
                              </p:par>
                            </p:childTnLst>
                          </p:cTn>
                        </p:par>
                        <p:par>
                          <p:cTn id="49" fill="hold">
                            <p:stCondLst>
                              <p:cond delay="6000"/>
                            </p:stCondLst>
                            <p:childTnLst>
                              <p:par>
                                <p:cTn id="50" presetID="10" presetClass="entr" presetSubtype="0" fill="hold" nodeType="afterEffect">
                                  <p:stCondLst>
                                    <p:cond delay="0"/>
                                  </p:stCondLst>
                                  <p:childTnLst>
                                    <p:set>
                                      <p:cBhvr>
                                        <p:cTn id="51" dur="1" fill="hold">
                                          <p:stCondLst>
                                            <p:cond delay="0"/>
                                          </p:stCondLst>
                                        </p:cTn>
                                        <p:tgtEl>
                                          <p:spTgt spid="273"/>
                                        </p:tgtEl>
                                        <p:attrNameLst>
                                          <p:attrName>style.visibility</p:attrName>
                                        </p:attrNameLst>
                                      </p:cBhvr>
                                      <p:to>
                                        <p:strVal val="visible"/>
                                      </p:to>
                                    </p:set>
                                    <p:animEffect transition="in" filter="fade">
                                      <p:cBhvr>
                                        <p:cTn id="52" dur="500"/>
                                        <p:tgtEl>
                                          <p:spTgt spid="273"/>
                                        </p:tgtEl>
                                      </p:cBhvr>
                                    </p:animEffect>
                                  </p:childTnLst>
                                </p:cTn>
                              </p:par>
                              <p:par>
                                <p:cTn id="53" presetID="8" presetClass="emph" presetSubtype="0" fill="hold" nodeType="withEffect">
                                  <p:stCondLst>
                                    <p:cond delay="0"/>
                                  </p:stCondLst>
                                  <p:childTnLst>
                                    <p:animRot by="10800000">
                                      <p:cBhvr>
                                        <p:cTn id="54" dur="3000" fill="hold"/>
                                        <p:tgtEl>
                                          <p:spTgt spid="273"/>
                                        </p:tgtEl>
                                        <p:attrNameLst>
                                          <p:attrName>r</p:attrName>
                                        </p:attrNameLst>
                                      </p:cBhvr>
                                    </p:animRot>
                                  </p:childTnLst>
                                </p:cTn>
                              </p:par>
                            </p:childTnLst>
                          </p:cTn>
                        </p:par>
                        <p:par>
                          <p:cTn id="55" fill="hold">
                            <p:stCondLst>
                              <p:cond delay="9500"/>
                            </p:stCondLst>
                            <p:childTnLst>
                              <p:par>
                                <p:cTn id="56" presetID="10" presetClass="entr" presetSubtype="0" fill="hold" nodeType="afterEffect">
                                  <p:stCondLst>
                                    <p:cond delay="0"/>
                                  </p:stCondLst>
                                  <p:childTnLst>
                                    <p:set>
                                      <p:cBhvr>
                                        <p:cTn id="57" dur="1" fill="hold">
                                          <p:stCondLst>
                                            <p:cond delay="0"/>
                                          </p:stCondLst>
                                        </p:cTn>
                                        <p:tgtEl>
                                          <p:spTgt spid="157"/>
                                        </p:tgtEl>
                                        <p:attrNameLst>
                                          <p:attrName>style.visibility</p:attrName>
                                        </p:attrNameLst>
                                      </p:cBhvr>
                                      <p:to>
                                        <p:strVal val="visible"/>
                                      </p:to>
                                    </p:set>
                                    <p:animEffect transition="in" filter="fade">
                                      <p:cBhvr>
                                        <p:cTn id="58" dur="500"/>
                                        <p:tgtEl>
                                          <p:spTgt spid="157"/>
                                        </p:tgtEl>
                                      </p:cBhvr>
                                    </p:animEffect>
                                  </p:childTnLst>
                                </p:cTn>
                              </p:par>
                              <p:par>
                                <p:cTn id="59" presetID="10" presetClass="entr" presetSubtype="0" fill="hold" nodeType="withEffect">
                                  <p:stCondLst>
                                    <p:cond delay="0"/>
                                  </p:stCondLst>
                                  <p:childTnLst>
                                    <p:set>
                                      <p:cBhvr>
                                        <p:cTn id="60" dur="1" fill="hold">
                                          <p:stCondLst>
                                            <p:cond delay="0"/>
                                          </p:stCondLst>
                                        </p:cTn>
                                        <p:tgtEl>
                                          <p:spTgt spid="160"/>
                                        </p:tgtEl>
                                        <p:attrNameLst>
                                          <p:attrName>style.visibility</p:attrName>
                                        </p:attrNameLst>
                                      </p:cBhvr>
                                      <p:to>
                                        <p:strVal val="visible"/>
                                      </p:to>
                                    </p:set>
                                    <p:animEffect transition="in" filter="fade">
                                      <p:cBhvr>
                                        <p:cTn id="61" dur="500"/>
                                        <p:tgtEl>
                                          <p:spTgt spid="160"/>
                                        </p:tgtEl>
                                      </p:cBhvr>
                                    </p:animEffect>
                                  </p:childTnLst>
                                </p:cTn>
                              </p:par>
                            </p:childTnLst>
                          </p:cTn>
                        </p:par>
                        <p:par>
                          <p:cTn id="62" fill="hold">
                            <p:stCondLst>
                              <p:cond delay="10000"/>
                            </p:stCondLst>
                            <p:childTnLst>
                              <p:par>
                                <p:cTn id="63" presetID="10" presetClass="entr" presetSubtype="0" fill="hold" nodeType="afterEffect">
                                  <p:stCondLst>
                                    <p:cond delay="0"/>
                                  </p:stCondLst>
                                  <p:childTnLst>
                                    <p:set>
                                      <p:cBhvr>
                                        <p:cTn id="64" dur="1" fill="hold">
                                          <p:stCondLst>
                                            <p:cond delay="0"/>
                                          </p:stCondLst>
                                        </p:cTn>
                                        <p:tgtEl>
                                          <p:spTgt spid="343"/>
                                        </p:tgtEl>
                                        <p:attrNameLst>
                                          <p:attrName>style.visibility</p:attrName>
                                        </p:attrNameLst>
                                      </p:cBhvr>
                                      <p:to>
                                        <p:strVal val="visible"/>
                                      </p:to>
                                    </p:set>
                                    <p:animEffect transition="in" filter="fade">
                                      <p:cBhvr>
                                        <p:cTn id="65" dur="500"/>
                                        <p:tgtEl>
                                          <p:spTgt spid="343"/>
                                        </p:tgtEl>
                                      </p:cBhvr>
                                    </p:animEffect>
                                  </p:childTnLst>
                                </p:cTn>
                              </p:par>
                              <p:par>
                                <p:cTn id="66" presetID="10" presetClass="exit" presetSubtype="0" fill="hold" nodeType="withEffect">
                                  <p:stCondLst>
                                    <p:cond delay="0"/>
                                  </p:stCondLst>
                                  <p:childTnLst>
                                    <p:animEffect transition="out" filter="fade">
                                      <p:cBhvr>
                                        <p:cTn id="67" dur="500"/>
                                        <p:tgtEl>
                                          <p:spTgt spid="273"/>
                                        </p:tgtEl>
                                      </p:cBhvr>
                                    </p:animEffect>
                                    <p:set>
                                      <p:cBhvr>
                                        <p:cTn id="68" dur="1" fill="hold">
                                          <p:stCondLst>
                                            <p:cond delay="499"/>
                                          </p:stCondLst>
                                        </p:cTn>
                                        <p:tgtEl>
                                          <p:spTgt spid="273"/>
                                        </p:tgtEl>
                                        <p:attrNameLst>
                                          <p:attrName>style.visibility</p:attrName>
                                        </p:attrNameLst>
                                      </p:cBhvr>
                                      <p:to>
                                        <p:strVal val="hidden"/>
                                      </p:to>
                                    </p:set>
                                  </p:childTnLst>
                                </p:cTn>
                              </p:par>
                            </p:childTnLst>
                          </p:cTn>
                        </p:par>
                        <p:par>
                          <p:cTn id="69" fill="hold">
                            <p:stCondLst>
                              <p:cond delay="10500"/>
                            </p:stCondLst>
                            <p:childTnLst>
                              <p:par>
                                <p:cTn id="70" presetID="22" presetClass="entr" presetSubtype="4" fill="hold" nodeType="afterEffect">
                                  <p:stCondLst>
                                    <p:cond delay="0"/>
                                  </p:stCondLst>
                                  <p:childTnLst>
                                    <p:set>
                                      <p:cBhvr>
                                        <p:cTn id="71" dur="1" fill="hold">
                                          <p:stCondLst>
                                            <p:cond delay="0"/>
                                          </p:stCondLst>
                                        </p:cTn>
                                        <p:tgtEl>
                                          <p:spTgt spid="277"/>
                                        </p:tgtEl>
                                        <p:attrNameLst>
                                          <p:attrName>style.visibility</p:attrName>
                                        </p:attrNameLst>
                                      </p:cBhvr>
                                      <p:to>
                                        <p:strVal val="visible"/>
                                      </p:to>
                                    </p:set>
                                    <p:animEffect transition="in" filter="wipe(down)">
                                      <p:cBhvr>
                                        <p:cTn id="72" dur="500"/>
                                        <p:tgtEl>
                                          <p:spTgt spid="277"/>
                                        </p:tgtEl>
                                      </p:cBhvr>
                                    </p:animEffect>
                                  </p:childTnLst>
                                </p:cTn>
                              </p:par>
                              <p:par>
                                <p:cTn id="73" presetID="10" presetClass="entr" presetSubtype="0" fill="hold" nodeType="withEffect">
                                  <p:stCondLst>
                                    <p:cond delay="0"/>
                                  </p:stCondLst>
                                  <p:childTnLst>
                                    <p:set>
                                      <p:cBhvr>
                                        <p:cTn id="74" dur="1" fill="hold">
                                          <p:stCondLst>
                                            <p:cond delay="0"/>
                                          </p:stCondLst>
                                        </p:cTn>
                                        <p:tgtEl>
                                          <p:spTgt spid="346"/>
                                        </p:tgtEl>
                                        <p:attrNameLst>
                                          <p:attrName>style.visibility</p:attrName>
                                        </p:attrNameLst>
                                      </p:cBhvr>
                                      <p:to>
                                        <p:strVal val="visible"/>
                                      </p:to>
                                    </p:set>
                                    <p:animEffect transition="in" filter="fade">
                                      <p:cBhvr>
                                        <p:cTn id="75" dur="500"/>
                                        <p:tgtEl>
                                          <p:spTgt spid="346"/>
                                        </p:tgtEl>
                                      </p:cBhvr>
                                    </p:animEffect>
                                  </p:childTnLst>
                                </p:cTn>
                              </p:par>
                            </p:childTnLst>
                          </p:cTn>
                        </p:par>
                        <p:par>
                          <p:cTn id="76" fill="hold">
                            <p:stCondLst>
                              <p:cond delay="11000"/>
                            </p:stCondLst>
                            <p:childTnLst>
                              <p:par>
                                <p:cTn id="77" presetID="22" presetClass="entr" presetSubtype="8" fill="hold" nodeType="afterEffect">
                                  <p:stCondLst>
                                    <p:cond delay="0"/>
                                  </p:stCondLst>
                                  <p:childTnLst>
                                    <p:set>
                                      <p:cBhvr>
                                        <p:cTn id="78" dur="1" fill="hold">
                                          <p:stCondLst>
                                            <p:cond delay="0"/>
                                          </p:stCondLst>
                                        </p:cTn>
                                        <p:tgtEl>
                                          <p:spTgt spid="349"/>
                                        </p:tgtEl>
                                        <p:attrNameLst>
                                          <p:attrName>style.visibility</p:attrName>
                                        </p:attrNameLst>
                                      </p:cBhvr>
                                      <p:to>
                                        <p:strVal val="visible"/>
                                      </p:to>
                                    </p:set>
                                    <p:animEffect transition="in" filter="wipe(left)">
                                      <p:cBhvr>
                                        <p:cTn id="79" dur="500"/>
                                        <p:tgtEl>
                                          <p:spTgt spid="349"/>
                                        </p:tgtEl>
                                      </p:cBhvr>
                                    </p:animEffect>
                                  </p:childTnLst>
                                </p:cTn>
                              </p:par>
                              <p:par>
                                <p:cTn id="80" presetID="10" presetClass="entr" presetSubtype="0" fill="hold" nodeType="withEffect">
                                  <p:stCondLst>
                                    <p:cond delay="1000"/>
                                  </p:stCondLst>
                                  <p:childTnLst>
                                    <p:set>
                                      <p:cBhvr>
                                        <p:cTn id="81" dur="1" fill="hold">
                                          <p:stCondLst>
                                            <p:cond delay="0"/>
                                          </p:stCondLst>
                                        </p:cTn>
                                        <p:tgtEl>
                                          <p:spTgt spid="350"/>
                                        </p:tgtEl>
                                        <p:attrNameLst>
                                          <p:attrName>style.visibility</p:attrName>
                                        </p:attrNameLst>
                                      </p:cBhvr>
                                      <p:to>
                                        <p:strVal val="visible"/>
                                      </p:to>
                                    </p:set>
                                    <p:animEffect transition="in" filter="fade">
                                      <p:cBhvr>
                                        <p:cTn id="82" dur="500"/>
                                        <p:tgtEl>
                                          <p:spTgt spid="350"/>
                                        </p:tgtEl>
                                      </p:cBhvr>
                                    </p:animEffect>
                                  </p:childTnLst>
                                </p:cTn>
                              </p:par>
                            </p:childTnLst>
                          </p:cTn>
                        </p:par>
                        <p:par>
                          <p:cTn id="83" fill="hold">
                            <p:stCondLst>
                              <p:cond delay="12500"/>
                            </p:stCondLst>
                            <p:childTnLst>
                              <p:par>
                                <p:cTn id="84" presetID="10" presetClass="exit" presetSubtype="0" fill="hold" nodeType="afterEffect">
                                  <p:stCondLst>
                                    <p:cond delay="0"/>
                                  </p:stCondLst>
                                  <p:childTnLst>
                                    <p:animEffect transition="out" filter="fade">
                                      <p:cBhvr>
                                        <p:cTn id="85" dur="500"/>
                                        <p:tgtEl>
                                          <p:spTgt spid="94"/>
                                        </p:tgtEl>
                                      </p:cBhvr>
                                    </p:animEffect>
                                    <p:set>
                                      <p:cBhvr>
                                        <p:cTn id="86" dur="1" fill="hold">
                                          <p:stCondLst>
                                            <p:cond delay="499"/>
                                          </p:stCondLst>
                                        </p:cTn>
                                        <p:tgtEl>
                                          <p:spTgt spid="94"/>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par>
                                <p:cTn id="92" presetID="10" presetClass="exit" presetSubtype="0" fill="hold" nodeType="withEffect">
                                  <p:stCondLst>
                                    <p:cond delay="0"/>
                                  </p:stCondLst>
                                  <p:childTnLst>
                                    <p:animEffect transition="out" filter="fade">
                                      <p:cBhvr>
                                        <p:cTn id="93" dur="500"/>
                                        <p:tgtEl>
                                          <p:spTgt spid="82"/>
                                        </p:tgtEl>
                                      </p:cBhvr>
                                    </p:animEffect>
                                    <p:set>
                                      <p:cBhvr>
                                        <p:cTn id="94" dur="1" fill="hold">
                                          <p:stCondLst>
                                            <p:cond delay="499"/>
                                          </p:stCondLst>
                                        </p:cTn>
                                        <p:tgtEl>
                                          <p:spTgt spid="82"/>
                                        </p:tgtEl>
                                        <p:attrNameLst>
                                          <p:attrName>style.visibility</p:attrName>
                                        </p:attrNameLst>
                                      </p:cBhvr>
                                      <p:to>
                                        <p:strVal val="hidden"/>
                                      </p:to>
                                    </p:set>
                                  </p:childTnLst>
                                </p:cTn>
                              </p:par>
                              <p:par>
                                <p:cTn id="95" presetID="47" presetClass="entr" presetSubtype="0" fill="hold" grpId="0" nodeType="withEffect">
                                  <p:stCondLst>
                                    <p:cond delay="0"/>
                                  </p:stCondLst>
                                  <p:childTnLst>
                                    <p:set>
                                      <p:cBhvr>
                                        <p:cTn id="96" dur="1" fill="hold">
                                          <p:stCondLst>
                                            <p:cond delay="0"/>
                                          </p:stCondLst>
                                        </p:cTn>
                                        <p:tgtEl>
                                          <p:spTgt spid="95"/>
                                        </p:tgtEl>
                                        <p:attrNameLst>
                                          <p:attrName>style.visibility</p:attrName>
                                        </p:attrNameLst>
                                      </p:cBhvr>
                                      <p:to>
                                        <p:strVal val="visible"/>
                                      </p:to>
                                    </p:set>
                                    <p:animEffect transition="in" filter="fade">
                                      <p:cBhvr>
                                        <p:cTn id="97" dur="1000"/>
                                        <p:tgtEl>
                                          <p:spTgt spid="95"/>
                                        </p:tgtEl>
                                      </p:cBhvr>
                                    </p:animEffect>
                                    <p:anim calcmode="lin" valueType="num">
                                      <p:cBhvr>
                                        <p:cTn id="98" dur="1000" fill="hold"/>
                                        <p:tgtEl>
                                          <p:spTgt spid="95"/>
                                        </p:tgtEl>
                                        <p:attrNameLst>
                                          <p:attrName>ppt_x</p:attrName>
                                        </p:attrNameLst>
                                      </p:cBhvr>
                                      <p:tavLst>
                                        <p:tav tm="0">
                                          <p:val>
                                            <p:strVal val="#ppt_x"/>
                                          </p:val>
                                        </p:tav>
                                        <p:tav tm="100000">
                                          <p:val>
                                            <p:strVal val="#ppt_x"/>
                                          </p:val>
                                        </p:tav>
                                      </p:tavLst>
                                    </p:anim>
                                    <p:anim calcmode="lin" valueType="num">
                                      <p:cBhvr>
                                        <p:cTn id="99" dur="1000" fill="hold"/>
                                        <p:tgtEl>
                                          <p:spTgt spid="95"/>
                                        </p:tgtEl>
                                        <p:attrNameLst>
                                          <p:attrName>ppt_y</p:attrName>
                                        </p:attrNameLst>
                                      </p:cBhvr>
                                      <p:tavLst>
                                        <p:tav tm="0">
                                          <p:val>
                                            <p:strVal val="#ppt_y-.1"/>
                                          </p:val>
                                        </p:tav>
                                        <p:tav tm="100000">
                                          <p:val>
                                            <p:strVal val="#ppt_y"/>
                                          </p:val>
                                        </p:tav>
                                      </p:tavLst>
                                    </p:anim>
                                  </p:childTnLst>
                                </p:cTn>
                              </p:par>
                            </p:childTnLst>
                          </p:cTn>
                        </p:par>
                        <p:par>
                          <p:cTn id="100" fill="hold">
                            <p:stCondLst>
                              <p:cond delay="1000"/>
                            </p:stCondLst>
                            <p:childTnLst>
                              <p:par>
                                <p:cTn id="101" presetID="10" presetClass="entr" presetSubtype="0" fill="hold" nodeType="afterEffect">
                                  <p:stCondLst>
                                    <p:cond delay="0"/>
                                  </p:stCondLst>
                                  <p:childTnLst>
                                    <p:set>
                                      <p:cBhvr>
                                        <p:cTn id="102" dur="1" fill="hold">
                                          <p:stCondLst>
                                            <p:cond delay="0"/>
                                          </p:stCondLst>
                                        </p:cTn>
                                        <p:tgtEl>
                                          <p:spTgt spid="168"/>
                                        </p:tgtEl>
                                        <p:attrNameLst>
                                          <p:attrName>style.visibility</p:attrName>
                                        </p:attrNameLst>
                                      </p:cBhvr>
                                      <p:to>
                                        <p:strVal val="visible"/>
                                      </p:to>
                                    </p:set>
                                    <p:animEffect transition="in" filter="fade">
                                      <p:cBhvr>
                                        <p:cTn id="103" dur="500"/>
                                        <p:tgtEl>
                                          <p:spTgt spid="168"/>
                                        </p:tgtEl>
                                      </p:cBhvr>
                                    </p:animEffect>
                                  </p:childTnLst>
                                </p:cTn>
                              </p:par>
                              <p:par>
                                <p:cTn id="104" presetID="10" presetClass="entr" presetSubtype="0" fill="hold" nodeType="withEffect">
                                  <p:stCondLst>
                                    <p:cond delay="0"/>
                                  </p:stCondLst>
                                  <p:childTnLst>
                                    <p:set>
                                      <p:cBhvr>
                                        <p:cTn id="105" dur="1" fill="hold">
                                          <p:stCondLst>
                                            <p:cond delay="0"/>
                                          </p:stCondLst>
                                        </p:cTn>
                                        <p:tgtEl>
                                          <p:spTgt spid="105"/>
                                        </p:tgtEl>
                                        <p:attrNameLst>
                                          <p:attrName>style.visibility</p:attrName>
                                        </p:attrNameLst>
                                      </p:cBhvr>
                                      <p:to>
                                        <p:strVal val="visible"/>
                                      </p:to>
                                    </p:set>
                                    <p:animEffect transition="in" filter="fade">
                                      <p:cBhvr>
                                        <p:cTn id="106" dur="500"/>
                                        <p:tgtEl>
                                          <p:spTgt spid="105"/>
                                        </p:tgtEl>
                                      </p:cBhvr>
                                    </p:animEffect>
                                  </p:childTnLst>
                                </p:cTn>
                              </p:par>
                              <p:par>
                                <p:cTn id="107" presetID="10" presetClass="entr" presetSubtype="0" fill="hold" nodeType="withEffect">
                                  <p:stCondLst>
                                    <p:cond delay="0"/>
                                  </p:stCondLst>
                                  <p:childTnLst>
                                    <p:set>
                                      <p:cBhvr>
                                        <p:cTn id="108" dur="1" fill="hold">
                                          <p:stCondLst>
                                            <p:cond delay="0"/>
                                          </p:stCondLst>
                                        </p:cTn>
                                        <p:tgtEl>
                                          <p:spTgt spid="167"/>
                                        </p:tgtEl>
                                        <p:attrNameLst>
                                          <p:attrName>style.visibility</p:attrName>
                                        </p:attrNameLst>
                                      </p:cBhvr>
                                      <p:to>
                                        <p:strVal val="visible"/>
                                      </p:to>
                                    </p:set>
                                    <p:animEffect transition="in" filter="fade">
                                      <p:cBhvr>
                                        <p:cTn id="109" dur="500"/>
                                        <p:tgtEl>
                                          <p:spTgt spid="167"/>
                                        </p:tgtEl>
                                      </p:cBhvr>
                                    </p:animEffect>
                                  </p:childTnLst>
                                </p:cTn>
                              </p:par>
                            </p:childTnLst>
                          </p:cTn>
                        </p:par>
                        <p:par>
                          <p:cTn id="110" fill="hold">
                            <p:stCondLst>
                              <p:cond delay="1500"/>
                            </p:stCondLst>
                            <p:childTnLst>
                              <p:par>
                                <p:cTn id="111" presetID="10" presetClass="entr" presetSubtype="0" fill="hold" nodeType="afterEffect">
                                  <p:stCondLst>
                                    <p:cond delay="0"/>
                                  </p:stCondLst>
                                  <p:childTnLst>
                                    <p:set>
                                      <p:cBhvr>
                                        <p:cTn id="112" dur="1" fill="hold">
                                          <p:stCondLst>
                                            <p:cond delay="0"/>
                                          </p:stCondLst>
                                        </p:cTn>
                                        <p:tgtEl>
                                          <p:spTgt spid="7"/>
                                        </p:tgtEl>
                                        <p:attrNameLst>
                                          <p:attrName>style.visibility</p:attrName>
                                        </p:attrNameLst>
                                      </p:cBhvr>
                                      <p:to>
                                        <p:strVal val="visible"/>
                                      </p:to>
                                    </p:set>
                                    <p:animEffect transition="in" filter="fade">
                                      <p:cBhvr>
                                        <p:cTn id="113" dur="500"/>
                                        <p:tgtEl>
                                          <p:spTgt spid="7"/>
                                        </p:tgtEl>
                                      </p:cBhvr>
                                    </p:animEffect>
                                  </p:childTnLst>
                                </p:cTn>
                              </p:par>
                            </p:childTnLst>
                          </p:cTn>
                        </p:par>
                        <p:par>
                          <p:cTn id="114" fill="hold">
                            <p:stCondLst>
                              <p:cond delay="2000"/>
                            </p:stCondLst>
                            <p:childTnLst>
                              <p:par>
                                <p:cTn id="115" presetID="10" presetClass="entr" presetSubtype="0" fill="hold" nodeType="afterEffect">
                                  <p:stCondLst>
                                    <p:cond delay="0"/>
                                  </p:stCondLst>
                                  <p:childTnLst>
                                    <p:set>
                                      <p:cBhvr>
                                        <p:cTn id="116" dur="1" fill="hold">
                                          <p:stCondLst>
                                            <p:cond delay="0"/>
                                          </p:stCondLst>
                                        </p:cTn>
                                        <p:tgtEl>
                                          <p:spTgt spid="8"/>
                                        </p:tgtEl>
                                        <p:attrNameLst>
                                          <p:attrName>style.visibility</p:attrName>
                                        </p:attrNameLst>
                                      </p:cBhvr>
                                      <p:to>
                                        <p:strVal val="visible"/>
                                      </p:to>
                                    </p:set>
                                    <p:animEffect transition="in" filter="fade">
                                      <p:cBhvr>
                                        <p:cTn id="1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29" grpId="0"/>
      <p:bldP spid="144" grpId="0"/>
      <p:bldP spid="14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itle 1"/>
          <p:cNvSpPr>
            <a:spLocks noGrp="1"/>
          </p:cNvSpPr>
          <p:nvPr>
            <p:ph type="title"/>
          </p:nvPr>
        </p:nvSpPr>
        <p:spPr/>
        <p:txBody>
          <a:bodyPr>
            <a:normAutofit fontScale="90000"/>
          </a:bodyPr>
          <a:lstStyle/>
          <a:p>
            <a:r>
              <a:rPr lang="en-US" sz="5302" dirty="0"/>
              <a:t>Managing Mobile Apps: How it Works</a:t>
            </a:r>
            <a:endParaRPr lang="es-ES" sz="5302" dirty="0"/>
          </a:p>
        </p:txBody>
      </p:sp>
      <p:cxnSp>
        <p:nvCxnSpPr>
          <p:cNvPr id="73" name="Straight Arrow Connector 72"/>
          <p:cNvCxnSpPr/>
          <p:nvPr/>
        </p:nvCxnSpPr>
        <p:spPr>
          <a:xfrm>
            <a:off x="1832520" y="3529076"/>
            <a:ext cx="7621030" cy="0"/>
          </a:xfrm>
          <a:prstGeom prst="straightConnector1">
            <a:avLst/>
          </a:prstGeom>
          <a:ln w="57150" cap="rnd" cmpd="sng">
            <a:solidFill>
              <a:srgbClr val="505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2116354" y="1322990"/>
            <a:ext cx="3757130" cy="5233413"/>
            <a:chOff x="-3655574" y="1497318"/>
            <a:chExt cx="3758196" cy="5234898"/>
          </a:xfrm>
        </p:grpSpPr>
        <p:grpSp>
          <p:nvGrpSpPr>
            <p:cNvPr id="75" name="Group 74"/>
            <p:cNvGrpSpPr/>
            <p:nvPr/>
          </p:nvGrpSpPr>
          <p:grpSpPr>
            <a:xfrm>
              <a:off x="-3655574" y="1497318"/>
              <a:ext cx="3758196" cy="5234898"/>
              <a:chOff x="2489200" y="5600700"/>
              <a:chExt cx="763588" cy="1063625"/>
            </a:xfrm>
          </p:grpSpPr>
          <p:sp>
            <p:nvSpPr>
              <p:cNvPr id="88"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rgbClr val="505050"/>
              </a:solidFill>
              <a:ln>
                <a:noFill/>
              </a:ln>
            </p:spPr>
            <p:txBody>
              <a:bodyPr/>
              <a:lstStyle/>
              <a:p>
                <a:pPr defTabSz="932330">
                  <a:defRPr/>
                </a:pPr>
                <a:endParaRPr lang="en-US" sz="1000" dirty="0"/>
              </a:p>
            </p:txBody>
          </p:sp>
          <p:sp>
            <p:nvSpPr>
              <p:cNvPr id="89" name="Rectangle 6"/>
              <p:cNvSpPr>
                <a:spLocks noChangeArrowheads="1"/>
              </p:cNvSpPr>
              <p:nvPr/>
            </p:nvSpPr>
            <p:spPr bwMode="auto">
              <a:xfrm>
                <a:off x="2536825" y="5678488"/>
                <a:ext cx="669925" cy="908050"/>
              </a:xfrm>
              <a:prstGeom prst="rect">
                <a:avLst/>
              </a:prstGeom>
              <a:solidFill>
                <a:schemeClr val="bg1"/>
              </a:solidFill>
              <a:ln>
                <a:noFill/>
              </a:ln>
            </p:spPr>
            <p:txBody>
              <a:bodyPr/>
              <a:lstStyle/>
              <a:p>
                <a:pPr defTabSz="932330">
                  <a:defRPr/>
                </a:pPr>
                <a:endParaRPr lang="en-US" sz="1000" dirty="0"/>
              </a:p>
            </p:txBody>
          </p:sp>
        </p:grpSp>
        <p:pic>
          <p:nvPicPr>
            <p:cNvPr id="76" name="Picture 75"/>
            <p:cNvPicPr>
              <a:picLocks noChangeAspect="1"/>
            </p:cNvPicPr>
            <p:nvPr/>
          </p:nvPicPr>
          <p:blipFill>
            <a:blip r:embed="rId3"/>
            <a:stretch>
              <a:fillRect/>
            </a:stretch>
          </p:blipFill>
          <p:spPr>
            <a:xfrm>
              <a:off x="-2899977" y="4245115"/>
              <a:ext cx="498019" cy="484982"/>
            </a:xfrm>
            <a:prstGeom prst="rect">
              <a:avLst/>
            </a:prstGeom>
          </p:spPr>
        </p:pic>
        <p:pic>
          <p:nvPicPr>
            <p:cNvPr id="77" name="Picture 76"/>
            <p:cNvPicPr>
              <a:picLocks noChangeAspect="1"/>
            </p:cNvPicPr>
            <p:nvPr/>
          </p:nvPicPr>
          <p:blipFill>
            <a:blip r:embed="rId4"/>
            <a:stretch>
              <a:fillRect/>
            </a:stretch>
          </p:blipFill>
          <p:spPr>
            <a:xfrm>
              <a:off x="-2914405" y="3383400"/>
              <a:ext cx="515620" cy="489446"/>
            </a:xfrm>
            <a:prstGeom prst="rect">
              <a:avLst/>
            </a:prstGeom>
          </p:spPr>
        </p:pic>
        <p:pic>
          <p:nvPicPr>
            <p:cNvPr id="78" name="Picture 77"/>
            <p:cNvPicPr>
              <a:picLocks noChangeAspect="1"/>
            </p:cNvPicPr>
            <p:nvPr/>
          </p:nvPicPr>
          <p:blipFill>
            <a:blip r:embed="rId5"/>
            <a:stretch>
              <a:fillRect/>
            </a:stretch>
          </p:blipFill>
          <p:spPr>
            <a:xfrm>
              <a:off x="-2917635" y="2568881"/>
              <a:ext cx="531251" cy="502142"/>
            </a:xfrm>
            <a:prstGeom prst="rect">
              <a:avLst/>
            </a:prstGeom>
          </p:spPr>
        </p:pic>
        <p:pic>
          <p:nvPicPr>
            <p:cNvPr id="79" name="Picture 78"/>
            <p:cNvPicPr>
              <a:picLocks noChangeAspect="1"/>
            </p:cNvPicPr>
            <p:nvPr/>
          </p:nvPicPr>
          <p:blipFill>
            <a:blip r:embed="rId6"/>
            <a:stretch>
              <a:fillRect/>
            </a:stretch>
          </p:blipFill>
          <p:spPr>
            <a:xfrm>
              <a:off x="-1167322" y="3383938"/>
              <a:ext cx="508051" cy="508051"/>
            </a:xfrm>
            <a:prstGeom prst="rect">
              <a:avLst/>
            </a:prstGeom>
          </p:spPr>
        </p:pic>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18830" y="5063166"/>
              <a:ext cx="480297" cy="480297"/>
            </a:xfrm>
            <a:prstGeom prst="roundRect">
              <a:avLst/>
            </a:prstGeom>
          </p:spPr>
        </p:pic>
        <p:pic>
          <p:nvPicPr>
            <p:cNvPr id="81" name="Picture 4" descr="http://ts2.mm.bing.net/th?&amp;id=HN.608001291450647668&amp;w=366&amp;h=366&amp;c=0&amp;pid=1.9&amp;rs=0&amp;p=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50345" y="4258071"/>
              <a:ext cx="479153" cy="479153"/>
            </a:xfrm>
            <a:prstGeom prst="roundRect">
              <a:avLst/>
            </a:prstGeom>
            <a:noFill/>
            <a:extLst>
              <a:ext uri="{909E8E84-426E-40DD-AFC4-6F175D3DCCD1}">
                <a14:hiddenFill xmlns:a14="http://schemas.microsoft.com/office/drawing/2010/main">
                  <a:solidFill>
                    <a:srgbClr val="FFFFFF"/>
                  </a:solidFill>
                </a14:hiddenFill>
              </a:ext>
            </a:extLst>
          </p:spPr>
        </p:pic>
        <p:pic>
          <p:nvPicPr>
            <p:cNvPr id="82" name="Picture 6" descr="http://ts2.mm.bing.net/th?&amp;id=HN.608012587202643007&amp;w=366&amp;h=366&amp;c=0&amp;pid=1.9&amp;rs=0&amp;p=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77981" y="3406010"/>
              <a:ext cx="464310" cy="464310"/>
            </a:xfrm>
            <a:prstGeom prst="roundRect">
              <a:avLst/>
            </a:prstGeom>
            <a:noFill/>
            <a:extLst>
              <a:ext uri="{909E8E84-426E-40DD-AFC4-6F175D3DCCD1}">
                <a14:hiddenFill xmlns:a14="http://schemas.microsoft.com/office/drawing/2010/main">
                  <a:solidFill>
                    <a:srgbClr val="FFFFFF"/>
                  </a:solidFill>
                </a14:hiddenFill>
              </a:ext>
            </a:extLst>
          </p:spPr>
        </p:pic>
        <p:pic>
          <p:nvPicPr>
            <p:cNvPr id="83" name="Picture 82"/>
            <p:cNvPicPr>
              <a:picLocks noChangeAspect="1"/>
            </p:cNvPicPr>
            <p:nvPr/>
          </p:nvPicPr>
          <p:blipFill>
            <a:blip r:embed="rId10"/>
            <a:stretch>
              <a:fillRect/>
            </a:stretch>
          </p:blipFill>
          <p:spPr>
            <a:xfrm>
              <a:off x="-2003479" y="2594437"/>
              <a:ext cx="489651" cy="481752"/>
            </a:xfrm>
            <a:prstGeom prst="rect">
              <a:avLst/>
            </a:prstGeom>
          </p:spPr>
        </p:pic>
        <p:pic>
          <p:nvPicPr>
            <p:cNvPr id="84" name="Picture 83"/>
            <p:cNvPicPr>
              <a:picLocks noChangeAspect="1"/>
            </p:cNvPicPr>
            <p:nvPr/>
          </p:nvPicPr>
          <p:blipFill>
            <a:blip r:embed="rId6"/>
            <a:stretch>
              <a:fillRect/>
            </a:stretch>
          </p:blipFill>
          <p:spPr>
            <a:xfrm>
              <a:off x="-2914965" y="5042863"/>
              <a:ext cx="525912" cy="525912"/>
            </a:xfrm>
            <a:prstGeom prst="rect">
              <a:avLst/>
            </a:prstGeom>
          </p:spPr>
        </p:pic>
        <p:pic>
          <p:nvPicPr>
            <p:cNvPr id="85" name="Picture 84"/>
            <p:cNvPicPr>
              <a:picLocks noChangeAspect="1"/>
            </p:cNvPicPr>
            <p:nvPr/>
          </p:nvPicPr>
          <p:blipFill>
            <a:blip r:embed="rId11"/>
            <a:stretch>
              <a:fillRect/>
            </a:stretch>
          </p:blipFill>
          <p:spPr>
            <a:xfrm>
              <a:off x="-1177572" y="5050115"/>
              <a:ext cx="514611" cy="506399"/>
            </a:xfrm>
            <a:prstGeom prst="rect">
              <a:avLst/>
            </a:prstGeom>
          </p:spPr>
        </p:pic>
        <p:pic>
          <p:nvPicPr>
            <p:cNvPr id="86" name="Picture 8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44967" y="2597248"/>
              <a:ext cx="465886" cy="465088"/>
            </a:xfrm>
            <a:prstGeom prst="rect">
              <a:avLst/>
            </a:prstGeom>
          </p:spPr>
        </p:pic>
        <p:pic>
          <p:nvPicPr>
            <p:cNvPr id="87" name="Picture 8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84306" y="4241553"/>
              <a:ext cx="486133" cy="486133"/>
            </a:xfrm>
            <a:prstGeom prst="rect">
              <a:avLst/>
            </a:prstGeom>
          </p:spPr>
        </p:pic>
      </p:grpSp>
      <p:grpSp>
        <p:nvGrpSpPr>
          <p:cNvPr id="98" name="Group 97"/>
          <p:cNvGrpSpPr/>
          <p:nvPr/>
        </p:nvGrpSpPr>
        <p:grpSpPr>
          <a:xfrm>
            <a:off x="6696227" y="4581782"/>
            <a:ext cx="5275392" cy="755316"/>
            <a:chOff x="6775037" y="4705722"/>
            <a:chExt cx="4854665" cy="755530"/>
          </a:xfrm>
        </p:grpSpPr>
        <p:grpSp>
          <p:nvGrpSpPr>
            <p:cNvPr id="99" name="Group 98"/>
            <p:cNvGrpSpPr/>
            <p:nvPr/>
          </p:nvGrpSpPr>
          <p:grpSpPr>
            <a:xfrm>
              <a:off x="6775037" y="4926552"/>
              <a:ext cx="315851" cy="315851"/>
              <a:chOff x="5345175" y="5208028"/>
              <a:chExt cx="648216" cy="648216"/>
            </a:xfrm>
          </p:grpSpPr>
          <p:sp>
            <p:nvSpPr>
              <p:cNvPr id="101" name="Oval 100"/>
              <p:cNvSpPr/>
              <p:nvPr/>
            </p:nvSpPr>
            <p:spPr bwMode="auto">
              <a:xfrm>
                <a:off x="5345175" y="5208028"/>
                <a:ext cx="648216" cy="648216"/>
              </a:xfrm>
              <a:prstGeom prst="ellipse">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solidFill>
                    <a:schemeClr val="tx2"/>
                  </a:solidFill>
                </a:endParaRPr>
              </a:p>
            </p:txBody>
          </p:sp>
          <p:sp>
            <p:nvSpPr>
              <p:cNvPr id="102" name="Isosceles Triangle 101"/>
              <p:cNvSpPr/>
              <p:nvPr/>
            </p:nvSpPr>
            <p:spPr bwMode="auto">
              <a:xfrm rot="5400000">
                <a:off x="5588343" y="5447994"/>
                <a:ext cx="236699" cy="16960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dirty="0">
                  <a:solidFill>
                    <a:schemeClr val="tx2"/>
                  </a:solidFill>
                  <a:latin typeface="+mj-lt"/>
                  <a:ea typeface="Segoe UI" pitchFamily="34" charset="0"/>
                  <a:cs typeface="Segoe UI" pitchFamily="34" charset="0"/>
                </a:endParaRPr>
              </a:p>
            </p:txBody>
          </p:sp>
        </p:grpSp>
        <p:sp>
          <p:nvSpPr>
            <p:cNvPr id="100" name="TextBox 99"/>
            <p:cNvSpPr txBox="1"/>
            <p:nvPr/>
          </p:nvSpPr>
          <p:spPr>
            <a:xfrm>
              <a:off x="7211639" y="4705722"/>
              <a:ext cx="4418063" cy="755530"/>
            </a:xfrm>
            <a:prstGeom prst="rect">
              <a:avLst/>
            </a:prstGeom>
            <a:noFill/>
          </p:spPr>
          <p:txBody>
            <a:bodyPr wrap="square" lIns="0" tIns="146262" rIns="182828" bIns="146262" rtlCol="0" anchor="ctr">
              <a:noAutofit/>
            </a:bodyPr>
            <a:lstStyle/>
            <a:p>
              <a:pPr>
                <a:spcAft>
                  <a:spcPts val="600"/>
                </a:spcAft>
              </a:pPr>
              <a:r>
                <a:rPr lang="en-US" sz="1398" dirty="0">
                  <a:latin typeface="+mj-lt"/>
                </a:rPr>
                <a:t>Maximize mobile productivity and help protect corporate resources with Microsoft Office mobile apps – including multi-identity support</a:t>
              </a:r>
            </a:p>
          </p:txBody>
        </p:sp>
      </p:grpSp>
      <p:grpSp>
        <p:nvGrpSpPr>
          <p:cNvPr id="103" name="Group 102"/>
          <p:cNvGrpSpPr/>
          <p:nvPr/>
        </p:nvGrpSpPr>
        <p:grpSpPr>
          <a:xfrm>
            <a:off x="6696227" y="5236124"/>
            <a:ext cx="5275392" cy="755316"/>
            <a:chOff x="6775037" y="5360250"/>
            <a:chExt cx="4854665" cy="755530"/>
          </a:xfrm>
        </p:grpSpPr>
        <p:grpSp>
          <p:nvGrpSpPr>
            <p:cNvPr id="104" name="Group 103"/>
            <p:cNvGrpSpPr/>
            <p:nvPr/>
          </p:nvGrpSpPr>
          <p:grpSpPr>
            <a:xfrm>
              <a:off x="6775037" y="5581080"/>
              <a:ext cx="315851" cy="315851"/>
              <a:chOff x="5345175" y="5208028"/>
              <a:chExt cx="648216" cy="648216"/>
            </a:xfrm>
          </p:grpSpPr>
          <p:sp>
            <p:nvSpPr>
              <p:cNvPr id="106" name="Oval 105"/>
              <p:cNvSpPr/>
              <p:nvPr/>
            </p:nvSpPr>
            <p:spPr bwMode="auto">
              <a:xfrm>
                <a:off x="5345175" y="5208028"/>
                <a:ext cx="648216" cy="648216"/>
              </a:xfrm>
              <a:prstGeom prst="ellipse">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solidFill>
                    <a:schemeClr val="tx2"/>
                  </a:solidFill>
                </a:endParaRPr>
              </a:p>
            </p:txBody>
          </p:sp>
          <p:sp>
            <p:nvSpPr>
              <p:cNvPr id="107" name="Isosceles Triangle 106"/>
              <p:cNvSpPr/>
              <p:nvPr/>
            </p:nvSpPr>
            <p:spPr bwMode="auto">
              <a:xfrm rot="5400000">
                <a:off x="5588343" y="5447994"/>
                <a:ext cx="236699" cy="16960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dirty="0">
                  <a:solidFill>
                    <a:schemeClr val="tx2"/>
                  </a:solidFill>
                  <a:latin typeface="+mj-lt"/>
                  <a:ea typeface="Segoe UI" pitchFamily="34" charset="0"/>
                  <a:cs typeface="Segoe UI" pitchFamily="34" charset="0"/>
                </a:endParaRPr>
              </a:p>
            </p:txBody>
          </p:sp>
        </p:grpSp>
        <p:sp>
          <p:nvSpPr>
            <p:cNvPr id="105" name="TextBox 104"/>
            <p:cNvSpPr txBox="1"/>
            <p:nvPr/>
          </p:nvSpPr>
          <p:spPr>
            <a:xfrm>
              <a:off x="7211639" y="5360250"/>
              <a:ext cx="4418063" cy="755530"/>
            </a:xfrm>
            <a:prstGeom prst="rect">
              <a:avLst/>
            </a:prstGeom>
            <a:noFill/>
          </p:spPr>
          <p:txBody>
            <a:bodyPr wrap="square" lIns="0" tIns="146262" rIns="182828" bIns="146262" rtlCol="0" anchor="ctr">
              <a:noAutofit/>
            </a:bodyPr>
            <a:lstStyle/>
            <a:p>
              <a:pPr>
                <a:spcAft>
                  <a:spcPts val="600"/>
                </a:spcAft>
              </a:pPr>
              <a:r>
                <a:rPr lang="en-US" sz="1398" dirty="0">
                  <a:latin typeface="+mj-lt"/>
                </a:rPr>
                <a:t>Extend these capabilities to your existing line-of-business apps using the Microsoft Intune App Wrapping Tool</a:t>
              </a:r>
            </a:p>
          </p:txBody>
        </p:sp>
      </p:grpSp>
      <p:grpSp>
        <p:nvGrpSpPr>
          <p:cNvPr id="108" name="Group 107"/>
          <p:cNvGrpSpPr/>
          <p:nvPr/>
        </p:nvGrpSpPr>
        <p:grpSpPr>
          <a:xfrm>
            <a:off x="6696227" y="5777423"/>
            <a:ext cx="5275392" cy="755316"/>
            <a:chOff x="6775037" y="5901701"/>
            <a:chExt cx="4854665" cy="755530"/>
          </a:xfrm>
        </p:grpSpPr>
        <p:grpSp>
          <p:nvGrpSpPr>
            <p:cNvPr id="109" name="Group 108"/>
            <p:cNvGrpSpPr/>
            <p:nvPr/>
          </p:nvGrpSpPr>
          <p:grpSpPr>
            <a:xfrm>
              <a:off x="6775037" y="6244307"/>
              <a:ext cx="315851" cy="315851"/>
              <a:chOff x="5345175" y="5208028"/>
              <a:chExt cx="648216" cy="648216"/>
            </a:xfrm>
          </p:grpSpPr>
          <p:sp>
            <p:nvSpPr>
              <p:cNvPr id="111" name="Oval 110"/>
              <p:cNvSpPr/>
              <p:nvPr/>
            </p:nvSpPr>
            <p:spPr bwMode="auto">
              <a:xfrm>
                <a:off x="5345175" y="5208028"/>
                <a:ext cx="648216" cy="648216"/>
              </a:xfrm>
              <a:prstGeom prst="ellipse">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solidFill>
                    <a:schemeClr val="tx2"/>
                  </a:solidFill>
                </a:endParaRPr>
              </a:p>
            </p:txBody>
          </p:sp>
          <p:sp>
            <p:nvSpPr>
              <p:cNvPr id="112" name="Isosceles Triangle 111"/>
              <p:cNvSpPr/>
              <p:nvPr/>
            </p:nvSpPr>
            <p:spPr bwMode="auto">
              <a:xfrm rot="5400000">
                <a:off x="5588343" y="5447994"/>
                <a:ext cx="236699" cy="16960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dirty="0">
                  <a:solidFill>
                    <a:schemeClr val="tx2"/>
                  </a:solidFill>
                  <a:latin typeface="+mj-lt"/>
                  <a:ea typeface="Segoe UI" pitchFamily="34" charset="0"/>
                  <a:cs typeface="Segoe UI" pitchFamily="34" charset="0"/>
                </a:endParaRPr>
              </a:p>
            </p:txBody>
          </p:sp>
        </p:grpSp>
        <p:sp>
          <p:nvSpPr>
            <p:cNvPr id="110" name="TextBox 109"/>
            <p:cNvSpPr txBox="1"/>
            <p:nvPr/>
          </p:nvSpPr>
          <p:spPr>
            <a:xfrm>
              <a:off x="7211639" y="5901701"/>
              <a:ext cx="4418063" cy="755530"/>
            </a:xfrm>
            <a:prstGeom prst="rect">
              <a:avLst/>
            </a:prstGeom>
            <a:noFill/>
          </p:spPr>
          <p:txBody>
            <a:bodyPr wrap="square" lIns="0" tIns="146262" rIns="182828" bIns="146262" rtlCol="0" anchor="ctr">
              <a:noAutofit/>
            </a:bodyPr>
            <a:lstStyle/>
            <a:p>
              <a:pPr>
                <a:spcAft>
                  <a:spcPts val="600"/>
                </a:spcAft>
              </a:pPr>
              <a:endParaRPr lang="en-US" sz="1398" dirty="0">
                <a:latin typeface="+mj-lt"/>
              </a:endParaRPr>
            </a:p>
            <a:p>
              <a:pPr>
                <a:spcAft>
                  <a:spcPts val="600"/>
                </a:spcAft>
              </a:pPr>
              <a:r>
                <a:rPr lang="en-US" sz="1398" dirty="0">
                  <a:latin typeface="+mj-lt"/>
                </a:rPr>
                <a:t>Enable secure viewing of content using the Managed Browser, PDF Viewer, AV Player, and Image Viewer apps</a:t>
              </a:r>
            </a:p>
          </p:txBody>
        </p:sp>
      </p:grpSp>
      <p:grpSp>
        <p:nvGrpSpPr>
          <p:cNvPr id="121" name="Group 120"/>
          <p:cNvGrpSpPr/>
          <p:nvPr/>
        </p:nvGrpSpPr>
        <p:grpSpPr>
          <a:xfrm>
            <a:off x="2111451" y="1322990"/>
            <a:ext cx="3757130" cy="5233413"/>
            <a:chOff x="-4297363" y="1497318"/>
            <a:chExt cx="3758196" cy="5234898"/>
          </a:xfrm>
        </p:grpSpPr>
        <p:grpSp>
          <p:nvGrpSpPr>
            <p:cNvPr id="122" name="Group 121"/>
            <p:cNvGrpSpPr/>
            <p:nvPr/>
          </p:nvGrpSpPr>
          <p:grpSpPr>
            <a:xfrm>
              <a:off x="-4297363" y="1497318"/>
              <a:ext cx="3758196" cy="5234898"/>
              <a:chOff x="2489200" y="5600700"/>
              <a:chExt cx="763588" cy="1063625"/>
            </a:xfrm>
          </p:grpSpPr>
          <p:sp>
            <p:nvSpPr>
              <p:cNvPr id="177"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rgbClr val="505050"/>
              </a:solidFill>
              <a:ln>
                <a:noFill/>
              </a:ln>
            </p:spPr>
            <p:txBody>
              <a:bodyPr/>
              <a:lstStyle/>
              <a:p>
                <a:pPr defTabSz="932330">
                  <a:defRPr/>
                </a:pPr>
                <a:endParaRPr lang="en-US" sz="1000" dirty="0"/>
              </a:p>
            </p:txBody>
          </p:sp>
          <p:sp>
            <p:nvSpPr>
              <p:cNvPr id="178" name="Rectangle 6"/>
              <p:cNvSpPr>
                <a:spLocks noChangeArrowheads="1"/>
              </p:cNvSpPr>
              <p:nvPr/>
            </p:nvSpPr>
            <p:spPr bwMode="auto">
              <a:xfrm>
                <a:off x="2536825" y="5678488"/>
                <a:ext cx="669925" cy="908050"/>
              </a:xfrm>
              <a:prstGeom prst="rect">
                <a:avLst/>
              </a:prstGeom>
              <a:solidFill>
                <a:schemeClr val="bg1"/>
              </a:solidFill>
              <a:ln>
                <a:noFill/>
              </a:ln>
            </p:spPr>
            <p:txBody>
              <a:bodyPr/>
              <a:lstStyle/>
              <a:p>
                <a:pPr defTabSz="932330">
                  <a:defRPr/>
                </a:pPr>
                <a:endParaRPr lang="en-US" sz="1000" dirty="0"/>
              </a:p>
            </p:txBody>
          </p:sp>
        </p:grpSp>
        <p:sp>
          <p:nvSpPr>
            <p:cNvPr id="123" name="Rectangle 122"/>
            <p:cNvSpPr/>
            <p:nvPr/>
          </p:nvSpPr>
          <p:spPr bwMode="auto">
            <a:xfrm>
              <a:off x="-3422780" y="1924035"/>
              <a:ext cx="1766210" cy="365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algn="ctr" defTabSz="932026">
                <a:lnSpc>
                  <a:spcPct val="90000"/>
                </a:lnSpc>
                <a:defRPr/>
              </a:pPr>
              <a:r>
                <a:rPr lang="en-US" sz="1498" dirty="0">
                  <a:solidFill>
                    <a:schemeClr val="tx1"/>
                  </a:solidFill>
                  <a:latin typeface="+mj-lt"/>
                </a:rPr>
                <a:t>Managed apps</a:t>
              </a:r>
            </a:p>
          </p:txBody>
        </p:sp>
        <p:pic>
          <p:nvPicPr>
            <p:cNvPr id="124" name="Picture 123"/>
            <p:cNvPicPr>
              <a:picLocks noChangeAspect="1"/>
            </p:cNvPicPr>
            <p:nvPr/>
          </p:nvPicPr>
          <p:blipFill>
            <a:blip r:embed="rId3"/>
            <a:stretch>
              <a:fillRect/>
            </a:stretch>
          </p:blipFill>
          <p:spPr>
            <a:xfrm>
              <a:off x="-3541766" y="4245115"/>
              <a:ext cx="498019" cy="484982"/>
            </a:xfrm>
            <a:prstGeom prst="rect">
              <a:avLst/>
            </a:prstGeom>
          </p:spPr>
        </p:pic>
        <p:pic>
          <p:nvPicPr>
            <p:cNvPr id="125" name="Picture 124"/>
            <p:cNvPicPr>
              <a:picLocks noChangeAspect="1"/>
            </p:cNvPicPr>
            <p:nvPr/>
          </p:nvPicPr>
          <p:blipFill>
            <a:blip r:embed="rId4"/>
            <a:stretch>
              <a:fillRect/>
            </a:stretch>
          </p:blipFill>
          <p:spPr>
            <a:xfrm>
              <a:off x="-3556194" y="3383400"/>
              <a:ext cx="515620" cy="489446"/>
            </a:xfrm>
            <a:prstGeom prst="rect">
              <a:avLst/>
            </a:prstGeom>
          </p:spPr>
        </p:pic>
        <p:pic>
          <p:nvPicPr>
            <p:cNvPr id="126" name="Picture 125"/>
            <p:cNvPicPr>
              <a:picLocks noChangeAspect="1"/>
            </p:cNvPicPr>
            <p:nvPr/>
          </p:nvPicPr>
          <p:blipFill>
            <a:blip r:embed="rId5"/>
            <a:stretch>
              <a:fillRect/>
            </a:stretch>
          </p:blipFill>
          <p:spPr>
            <a:xfrm>
              <a:off x="-3559424" y="2568881"/>
              <a:ext cx="531251" cy="502142"/>
            </a:xfrm>
            <a:prstGeom prst="rect">
              <a:avLst/>
            </a:prstGeom>
          </p:spPr>
        </p:pic>
        <p:pic>
          <p:nvPicPr>
            <p:cNvPr id="128" name="Picture 127"/>
            <p:cNvPicPr>
              <a:picLocks noChangeAspect="1"/>
            </p:cNvPicPr>
            <p:nvPr/>
          </p:nvPicPr>
          <p:blipFill>
            <a:blip r:embed="rId6"/>
            <a:stretch>
              <a:fillRect/>
            </a:stretch>
          </p:blipFill>
          <p:spPr>
            <a:xfrm>
              <a:off x="-1809111" y="3383938"/>
              <a:ext cx="508051" cy="508051"/>
            </a:xfrm>
            <a:prstGeom prst="rect">
              <a:avLst/>
            </a:prstGeom>
          </p:spPr>
        </p:pic>
        <p:pic>
          <p:nvPicPr>
            <p:cNvPr id="169" name="Picture 168"/>
            <p:cNvPicPr>
              <a:picLocks noChangeAspect="1"/>
            </p:cNvPicPr>
            <p:nvPr/>
          </p:nvPicPr>
          <p:blipFill>
            <a:blip r:embed="rId7" cstate="print">
              <a:alphaModFix amt="10000"/>
              <a:extLst>
                <a:ext uri="{28A0092B-C50C-407E-A947-70E740481C1C}">
                  <a14:useLocalDpi xmlns:a14="http://schemas.microsoft.com/office/drawing/2010/main" val="0"/>
                </a:ext>
              </a:extLst>
            </a:blip>
            <a:stretch>
              <a:fillRect/>
            </a:stretch>
          </p:blipFill>
          <p:spPr>
            <a:xfrm>
              <a:off x="-2660619" y="5063166"/>
              <a:ext cx="480297" cy="480297"/>
            </a:xfrm>
            <a:prstGeom prst="roundRect">
              <a:avLst/>
            </a:prstGeom>
          </p:spPr>
        </p:pic>
        <p:pic>
          <p:nvPicPr>
            <p:cNvPr id="170" name="Picture 4" descr="http://ts2.mm.bing.net/th?&amp;id=HN.608001291450647668&amp;w=366&amp;h=366&amp;c=0&amp;pid=1.9&amp;rs=0&amp;p=0"/>
            <p:cNvPicPr>
              <a:picLocks noChangeAspect="1" noChangeArrowheads="1"/>
            </p:cNvPicPr>
            <p:nvPr/>
          </p:nvPicPr>
          <p:blipFill>
            <a:blip r:embed="rId8" cstate="print">
              <a:alphaModFix amt="10000"/>
              <a:extLst>
                <a:ext uri="{28A0092B-C50C-407E-A947-70E740481C1C}">
                  <a14:useLocalDpi xmlns:a14="http://schemas.microsoft.com/office/drawing/2010/main" val="0"/>
                </a:ext>
              </a:extLst>
            </a:blip>
            <a:srcRect/>
            <a:stretch>
              <a:fillRect/>
            </a:stretch>
          </p:blipFill>
          <p:spPr bwMode="auto">
            <a:xfrm>
              <a:off x="-1792134" y="4258071"/>
              <a:ext cx="479153" cy="479153"/>
            </a:xfrm>
            <a:prstGeom prst="roundRect">
              <a:avLst/>
            </a:prstGeom>
            <a:noFill/>
            <a:extLst>
              <a:ext uri="{909E8E84-426E-40DD-AFC4-6F175D3DCCD1}">
                <a14:hiddenFill xmlns:a14="http://schemas.microsoft.com/office/drawing/2010/main">
                  <a:solidFill>
                    <a:srgbClr val="FFFFFF"/>
                  </a:solidFill>
                </a14:hiddenFill>
              </a:ext>
            </a:extLst>
          </p:spPr>
        </p:pic>
        <p:pic>
          <p:nvPicPr>
            <p:cNvPr id="171" name="Picture 6" descr="http://ts2.mm.bing.net/th?&amp;id=HN.608012587202643007&amp;w=366&amp;h=366&amp;c=0&amp;pid=1.9&amp;rs=0&amp;p=0"/>
            <p:cNvPicPr>
              <a:picLocks noChangeAspect="1" noChangeArrowheads="1"/>
            </p:cNvPicPr>
            <p:nvPr/>
          </p:nvPicPr>
          <p:blipFill>
            <a:blip r:embed="rId9" cstate="print">
              <a:alphaModFix amt="10000"/>
              <a:extLst>
                <a:ext uri="{28A0092B-C50C-407E-A947-70E740481C1C}">
                  <a14:useLocalDpi xmlns:a14="http://schemas.microsoft.com/office/drawing/2010/main" val="0"/>
                </a:ext>
              </a:extLst>
            </a:blip>
            <a:srcRect/>
            <a:stretch>
              <a:fillRect/>
            </a:stretch>
          </p:blipFill>
          <p:spPr bwMode="auto">
            <a:xfrm>
              <a:off x="-2619770" y="3406010"/>
              <a:ext cx="464310" cy="464310"/>
            </a:xfrm>
            <a:prstGeom prst="roundRect">
              <a:avLst/>
            </a:prstGeom>
            <a:noFill/>
            <a:extLst>
              <a:ext uri="{909E8E84-426E-40DD-AFC4-6F175D3DCCD1}">
                <a14:hiddenFill xmlns:a14="http://schemas.microsoft.com/office/drawing/2010/main">
                  <a:solidFill>
                    <a:srgbClr val="FFFFFF"/>
                  </a:solidFill>
                </a14:hiddenFill>
              </a:ext>
            </a:extLst>
          </p:spPr>
        </p:pic>
        <p:pic>
          <p:nvPicPr>
            <p:cNvPr id="172" name="Picture 171"/>
            <p:cNvPicPr>
              <a:picLocks noChangeAspect="1"/>
            </p:cNvPicPr>
            <p:nvPr/>
          </p:nvPicPr>
          <p:blipFill>
            <a:blip r:embed="rId10">
              <a:alphaModFix amt="10000"/>
            </a:blip>
            <a:stretch>
              <a:fillRect/>
            </a:stretch>
          </p:blipFill>
          <p:spPr>
            <a:xfrm>
              <a:off x="-2645268" y="2594437"/>
              <a:ext cx="489651" cy="481752"/>
            </a:xfrm>
            <a:prstGeom prst="rect">
              <a:avLst/>
            </a:prstGeom>
          </p:spPr>
        </p:pic>
        <p:pic>
          <p:nvPicPr>
            <p:cNvPr id="173" name="Picture 172"/>
            <p:cNvPicPr>
              <a:picLocks noChangeAspect="1"/>
            </p:cNvPicPr>
            <p:nvPr/>
          </p:nvPicPr>
          <p:blipFill>
            <a:blip r:embed="rId6">
              <a:alphaModFix amt="10000"/>
            </a:blip>
            <a:stretch>
              <a:fillRect/>
            </a:stretch>
          </p:blipFill>
          <p:spPr>
            <a:xfrm>
              <a:off x="-3556754" y="5042863"/>
              <a:ext cx="525912" cy="525912"/>
            </a:xfrm>
            <a:prstGeom prst="rect">
              <a:avLst/>
            </a:prstGeom>
          </p:spPr>
        </p:pic>
        <p:pic>
          <p:nvPicPr>
            <p:cNvPr id="174" name="Picture 173"/>
            <p:cNvPicPr>
              <a:picLocks noChangeAspect="1"/>
            </p:cNvPicPr>
            <p:nvPr/>
          </p:nvPicPr>
          <p:blipFill>
            <a:blip r:embed="rId11">
              <a:alphaModFix amt="10000"/>
            </a:blip>
            <a:stretch>
              <a:fillRect/>
            </a:stretch>
          </p:blipFill>
          <p:spPr>
            <a:xfrm>
              <a:off x="-1819361" y="5050115"/>
              <a:ext cx="514611" cy="506399"/>
            </a:xfrm>
            <a:prstGeom prst="rect">
              <a:avLst/>
            </a:prstGeom>
          </p:spPr>
        </p:pic>
        <p:pic>
          <p:nvPicPr>
            <p:cNvPr id="175" name="Picture 1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86756" y="2597248"/>
              <a:ext cx="465886" cy="465088"/>
            </a:xfrm>
            <a:prstGeom prst="rect">
              <a:avLst/>
            </a:prstGeom>
          </p:spPr>
        </p:pic>
        <p:pic>
          <p:nvPicPr>
            <p:cNvPr id="176" name="Picture 175"/>
            <p:cNvPicPr>
              <a:picLocks noChangeAspect="1"/>
            </p:cNvPicPr>
            <p:nvPr/>
          </p:nvPicPr>
          <p:blipFill>
            <a:blip r:embed="rId13" cstate="print">
              <a:alphaModFix/>
              <a:extLst>
                <a:ext uri="{28A0092B-C50C-407E-A947-70E740481C1C}">
                  <a14:useLocalDpi xmlns:a14="http://schemas.microsoft.com/office/drawing/2010/main" val="0"/>
                </a:ext>
              </a:extLst>
            </a:blip>
            <a:stretch>
              <a:fillRect/>
            </a:stretch>
          </p:blipFill>
          <p:spPr>
            <a:xfrm>
              <a:off x="-2626095" y="4241553"/>
              <a:ext cx="486133" cy="486133"/>
            </a:xfrm>
            <a:prstGeom prst="rect">
              <a:avLst/>
            </a:prstGeom>
          </p:spPr>
        </p:pic>
      </p:grpSp>
      <p:grpSp>
        <p:nvGrpSpPr>
          <p:cNvPr id="179" name="Group 178"/>
          <p:cNvGrpSpPr/>
          <p:nvPr/>
        </p:nvGrpSpPr>
        <p:grpSpPr>
          <a:xfrm>
            <a:off x="2111451" y="1317341"/>
            <a:ext cx="3757131" cy="5233413"/>
            <a:chOff x="12619037" y="1497318"/>
            <a:chExt cx="3758196" cy="5234898"/>
          </a:xfrm>
        </p:grpSpPr>
        <p:grpSp>
          <p:nvGrpSpPr>
            <p:cNvPr id="180" name="Group 179"/>
            <p:cNvGrpSpPr/>
            <p:nvPr/>
          </p:nvGrpSpPr>
          <p:grpSpPr>
            <a:xfrm>
              <a:off x="12619037" y="1497318"/>
              <a:ext cx="3758196" cy="5234898"/>
              <a:chOff x="2489200" y="5600700"/>
              <a:chExt cx="763588" cy="1063625"/>
            </a:xfrm>
          </p:grpSpPr>
          <p:sp>
            <p:nvSpPr>
              <p:cNvPr id="194"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rgbClr val="505050"/>
              </a:solidFill>
              <a:ln>
                <a:noFill/>
              </a:ln>
            </p:spPr>
            <p:txBody>
              <a:bodyPr/>
              <a:lstStyle/>
              <a:p>
                <a:pPr defTabSz="932330">
                  <a:defRPr/>
                </a:pPr>
                <a:endParaRPr lang="en-US" sz="1000" dirty="0"/>
              </a:p>
            </p:txBody>
          </p:sp>
          <p:sp>
            <p:nvSpPr>
              <p:cNvPr id="195" name="Rectangle 6"/>
              <p:cNvSpPr>
                <a:spLocks noChangeArrowheads="1"/>
              </p:cNvSpPr>
              <p:nvPr/>
            </p:nvSpPr>
            <p:spPr bwMode="auto">
              <a:xfrm>
                <a:off x="2536825" y="5678488"/>
                <a:ext cx="669925" cy="908050"/>
              </a:xfrm>
              <a:prstGeom prst="rect">
                <a:avLst/>
              </a:prstGeom>
              <a:solidFill>
                <a:schemeClr val="bg1"/>
              </a:solidFill>
              <a:ln>
                <a:noFill/>
              </a:ln>
            </p:spPr>
            <p:txBody>
              <a:bodyPr/>
              <a:lstStyle/>
              <a:p>
                <a:pPr defTabSz="932330">
                  <a:defRPr/>
                </a:pPr>
                <a:endParaRPr lang="en-US" sz="1000" dirty="0"/>
              </a:p>
            </p:txBody>
          </p:sp>
        </p:grpSp>
        <p:sp>
          <p:nvSpPr>
            <p:cNvPr id="181" name="Rectangle 180"/>
            <p:cNvSpPr/>
            <p:nvPr/>
          </p:nvSpPr>
          <p:spPr bwMode="auto">
            <a:xfrm>
              <a:off x="13580897" y="5687969"/>
              <a:ext cx="1639502" cy="29872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algn="ctr" defTabSz="932026">
                <a:lnSpc>
                  <a:spcPct val="90000"/>
                </a:lnSpc>
                <a:defRPr/>
              </a:pPr>
              <a:r>
                <a:rPr lang="en-US" sz="1498" dirty="0">
                  <a:solidFill>
                    <a:schemeClr val="tx1"/>
                  </a:solidFill>
                  <a:latin typeface="+mj-lt"/>
                </a:rPr>
                <a:t>Personal apps</a:t>
              </a:r>
            </a:p>
          </p:txBody>
        </p:sp>
        <p:pic>
          <p:nvPicPr>
            <p:cNvPr id="182" name="Picture 181"/>
            <p:cNvPicPr>
              <a:picLocks noChangeAspect="1"/>
            </p:cNvPicPr>
            <p:nvPr/>
          </p:nvPicPr>
          <p:blipFill>
            <a:blip r:embed="rId3">
              <a:alphaModFix amt="11000"/>
            </a:blip>
            <a:stretch>
              <a:fillRect/>
            </a:stretch>
          </p:blipFill>
          <p:spPr>
            <a:xfrm>
              <a:off x="13374634" y="4245115"/>
              <a:ext cx="498019" cy="484982"/>
            </a:xfrm>
            <a:prstGeom prst="rect">
              <a:avLst/>
            </a:prstGeom>
          </p:spPr>
        </p:pic>
        <p:pic>
          <p:nvPicPr>
            <p:cNvPr id="183" name="Picture 182"/>
            <p:cNvPicPr>
              <a:picLocks noChangeAspect="1"/>
            </p:cNvPicPr>
            <p:nvPr/>
          </p:nvPicPr>
          <p:blipFill>
            <a:blip r:embed="rId4">
              <a:alphaModFix amt="11000"/>
            </a:blip>
            <a:stretch>
              <a:fillRect/>
            </a:stretch>
          </p:blipFill>
          <p:spPr>
            <a:xfrm>
              <a:off x="13360206" y="3383400"/>
              <a:ext cx="515620" cy="489446"/>
            </a:xfrm>
            <a:prstGeom prst="rect">
              <a:avLst/>
            </a:prstGeom>
          </p:spPr>
        </p:pic>
        <p:pic>
          <p:nvPicPr>
            <p:cNvPr id="184" name="Picture 183"/>
            <p:cNvPicPr>
              <a:picLocks noChangeAspect="1"/>
            </p:cNvPicPr>
            <p:nvPr/>
          </p:nvPicPr>
          <p:blipFill>
            <a:blip r:embed="rId5">
              <a:alphaModFix amt="11000"/>
            </a:blip>
            <a:stretch>
              <a:fillRect/>
            </a:stretch>
          </p:blipFill>
          <p:spPr>
            <a:xfrm>
              <a:off x="13356976" y="2568881"/>
              <a:ext cx="531251" cy="502142"/>
            </a:xfrm>
            <a:prstGeom prst="rect">
              <a:avLst/>
            </a:prstGeom>
          </p:spPr>
        </p:pic>
        <p:pic>
          <p:nvPicPr>
            <p:cNvPr id="185" name="Picture 184"/>
            <p:cNvPicPr>
              <a:picLocks noChangeAspect="1"/>
            </p:cNvPicPr>
            <p:nvPr/>
          </p:nvPicPr>
          <p:blipFill>
            <a:blip r:embed="rId6">
              <a:alphaModFix amt="11000"/>
            </a:blip>
            <a:stretch>
              <a:fillRect/>
            </a:stretch>
          </p:blipFill>
          <p:spPr>
            <a:xfrm>
              <a:off x="15107289" y="3383938"/>
              <a:ext cx="508051" cy="508051"/>
            </a:xfrm>
            <a:prstGeom prst="rect">
              <a:avLst/>
            </a:prstGeom>
          </p:spPr>
        </p:pic>
        <p:pic>
          <p:nvPicPr>
            <p:cNvPr id="186" name="Picture 18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255782" y="5063166"/>
              <a:ext cx="480297" cy="480297"/>
            </a:xfrm>
            <a:prstGeom prst="roundRect">
              <a:avLst/>
            </a:prstGeom>
          </p:spPr>
        </p:pic>
        <p:pic>
          <p:nvPicPr>
            <p:cNvPr id="187" name="Picture 4" descr="http://ts2.mm.bing.net/th?&amp;id=HN.608001291450647668&amp;w=366&amp;h=366&amp;c=0&amp;pid=1.9&amp;rs=0&amp;p=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124266" y="4258071"/>
              <a:ext cx="479153" cy="479153"/>
            </a:xfrm>
            <a:prstGeom prst="roundRect">
              <a:avLst/>
            </a:prstGeom>
            <a:noFill/>
            <a:extLst>
              <a:ext uri="{909E8E84-426E-40DD-AFC4-6F175D3DCCD1}">
                <a14:hiddenFill xmlns:a14="http://schemas.microsoft.com/office/drawing/2010/main">
                  <a:solidFill>
                    <a:srgbClr val="FFFFFF"/>
                  </a:solidFill>
                </a14:hiddenFill>
              </a:ext>
            </a:extLst>
          </p:spPr>
        </p:pic>
        <p:pic>
          <p:nvPicPr>
            <p:cNvPr id="188" name="Picture 6" descr="http://ts2.mm.bing.net/th?&amp;id=HN.608012587202643007&amp;w=366&amp;h=366&amp;c=0&amp;pid=1.9&amp;rs=0&amp;p=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296630" y="3406010"/>
              <a:ext cx="464310" cy="464310"/>
            </a:xfrm>
            <a:prstGeom prst="roundRect">
              <a:avLst/>
            </a:prstGeom>
            <a:noFill/>
            <a:extLst>
              <a:ext uri="{909E8E84-426E-40DD-AFC4-6F175D3DCCD1}">
                <a14:hiddenFill xmlns:a14="http://schemas.microsoft.com/office/drawing/2010/main">
                  <a:solidFill>
                    <a:srgbClr val="FFFFFF"/>
                  </a:solidFill>
                </a14:hiddenFill>
              </a:ext>
            </a:extLst>
          </p:spPr>
        </p:pic>
        <p:pic>
          <p:nvPicPr>
            <p:cNvPr id="189" name="Picture 188"/>
            <p:cNvPicPr>
              <a:picLocks noChangeAspect="1"/>
            </p:cNvPicPr>
            <p:nvPr/>
          </p:nvPicPr>
          <p:blipFill>
            <a:blip r:embed="rId10"/>
            <a:stretch>
              <a:fillRect/>
            </a:stretch>
          </p:blipFill>
          <p:spPr>
            <a:xfrm>
              <a:off x="14271132" y="2594437"/>
              <a:ext cx="489651" cy="481752"/>
            </a:xfrm>
            <a:prstGeom prst="rect">
              <a:avLst/>
            </a:prstGeom>
          </p:spPr>
        </p:pic>
        <p:pic>
          <p:nvPicPr>
            <p:cNvPr id="190" name="Picture 189"/>
            <p:cNvPicPr>
              <a:picLocks noChangeAspect="1"/>
            </p:cNvPicPr>
            <p:nvPr/>
          </p:nvPicPr>
          <p:blipFill>
            <a:blip r:embed="rId6"/>
            <a:stretch>
              <a:fillRect/>
            </a:stretch>
          </p:blipFill>
          <p:spPr>
            <a:xfrm>
              <a:off x="13359643" y="5042863"/>
              <a:ext cx="525912" cy="525912"/>
            </a:xfrm>
            <a:prstGeom prst="rect">
              <a:avLst/>
            </a:prstGeom>
          </p:spPr>
        </p:pic>
        <p:pic>
          <p:nvPicPr>
            <p:cNvPr id="191" name="Picture 190"/>
            <p:cNvPicPr>
              <a:picLocks noChangeAspect="1"/>
            </p:cNvPicPr>
            <p:nvPr/>
          </p:nvPicPr>
          <p:blipFill>
            <a:blip r:embed="rId11"/>
            <a:stretch>
              <a:fillRect/>
            </a:stretch>
          </p:blipFill>
          <p:spPr>
            <a:xfrm>
              <a:off x="15097039" y="5050115"/>
              <a:ext cx="514611" cy="506399"/>
            </a:xfrm>
            <a:prstGeom prst="rect">
              <a:avLst/>
            </a:prstGeom>
          </p:spPr>
        </p:pic>
        <p:pic>
          <p:nvPicPr>
            <p:cNvPr id="192" name="Picture 191"/>
            <p:cNvPicPr>
              <a:picLocks noChangeAspect="1"/>
            </p:cNvPicPr>
            <p:nvPr/>
          </p:nvPicPr>
          <p:blipFill>
            <a:blip r:embed="rId12" cstate="print">
              <a:alphaModFix amt="11000"/>
              <a:extLst>
                <a:ext uri="{28A0092B-C50C-407E-A947-70E740481C1C}">
                  <a14:useLocalDpi xmlns:a14="http://schemas.microsoft.com/office/drawing/2010/main" val="0"/>
                </a:ext>
              </a:extLst>
            </a:blip>
            <a:stretch>
              <a:fillRect/>
            </a:stretch>
          </p:blipFill>
          <p:spPr>
            <a:xfrm>
              <a:off x="15129644" y="2597248"/>
              <a:ext cx="465886" cy="465088"/>
            </a:xfrm>
            <a:prstGeom prst="rect">
              <a:avLst/>
            </a:prstGeom>
          </p:spPr>
        </p:pic>
        <p:pic>
          <p:nvPicPr>
            <p:cNvPr id="193" name="Picture 192"/>
            <p:cNvPicPr>
              <a:picLocks noChangeAspect="1"/>
            </p:cNvPicPr>
            <p:nvPr/>
          </p:nvPicPr>
          <p:blipFill>
            <a:blip r:embed="rId13" cstate="print">
              <a:alphaModFix amt="11000"/>
              <a:extLst>
                <a:ext uri="{28A0092B-C50C-407E-A947-70E740481C1C}">
                  <a14:useLocalDpi xmlns:a14="http://schemas.microsoft.com/office/drawing/2010/main" val="0"/>
                </a:ext>
              </a:extLst>
            </a:blip>
            <a:stretch>
              <a:fillRect/>
            </a:stretch>
          </p:blipFill>
          <p:spPr>
            <a:xfrm>
              <a:off x="14290305" y="4241554"/>
              <a:ext cx="486133" cy="486133"/>
            </a:xfrm>
            <a:prstGeom prst="rect">
              <a:avLst/>
            </a:prstGeom>
          </p:spPr>
        </p:pic>
      </p:grpSp>
      <p:grpSp>
        <p:nvGrpSpPr>
          <p:cNvPr id="196" name="Group 195"/>
          <p:cNvGrpSpPr/>
          <p:nvPr/>
        </p:nvGrpSpPr>
        <p:grpSpPr>
          <a:xfrm>
            <a:off x="2114942" y="1317341"/>
            <a:ext cx="3757130" cy="5233413"/>
            <a:chOff x="2193230" y="1446006"/>
            <a:chExt cx="3758196" cy="5234898"/>
          </a:xfrm>
        </p:grpSpPr>
        <p:grpSp>
          <p:nvGrpSpPr>
            <p:cNvPr id="197" name="Group 196"/>
            <p:cNvGrpSpPr/>
            <p:nvPr/>
          </p:nvGrpSpPr>
          <p:grpSpPr>
            <a:xfrm>
              <a:off x="2193230" y="1446006"/>
              <a:ext cx="3758196" cy="5234898"/>
              <a:chOff x="2489200" y="5600700"/>
              <a:chExt cx="763588" cy="1063625"/>
            </a:xfrm>
          </p:grpSpPr>
          <p:sp>
            <p:nvSpPr>
              <p:cNvPr id="212"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rgbClr val="505050"/>
              </a:solidFill>
              <a:ln>
                <a:noFill/>
              </a:ln>
            </p:spPr>
            <p:txBody>
              <a:bodyPr/>
              <a:lstStyle/>
              <a:p>
                <a:pPr defTabSz="932330">
                  <a:defRPr/>
                </a:pPr>
                <a:endParaRPr lang="en-US" sz="1000" dirty="0"/>
              </a:p>
            </p:txBody>
          </p:sp>
          <p:sp>
            <p:nvSpPr>
              <p:cNvPr id="213" name="Rectangle 6"/>
              <p:cNvSpPr>
                <a:spLocks noChangeArrowheads="1"/>
              </p:cNvSpPr>
              <p:nvPr/>
            </p:nvSpPr>
            <p:spPr bwMode="auto">
              <a:xfrm>
                <a:off x="2536825" y="5678488"/>
                <a:ext cx="669925" cy="908050"/>
              </a:xfrm>
              <a:prstGeom prst="rect">
                <a:avLst/>
              </a:prstGeom>
              <a:solidFill>
                <a:schemeClr val="bg1"/>
              </a:solidFill>
              <a:ln>
                <a:noFill/>
              </a:ln>
            </p:spPr>
            <p:txBody>
              <a:bodyPr/>
              <a:lstStyle/>
              <a:p>
                <a:pPr defTabSz="932330">
                  <a:defRPr/>
                </a:pPr>
                <a:endParaRPr lang="en-US" sz="1000" dirty="0"/>
              </a:p>
            </p:txBody>
          </p:sp>
        </p:grpSp>
        <p:sp>
          <p:nvSpPr>
            <p:cNvPr id="198" name="Rectangle 197"/>
            <p:cNvSpPr/>
            <p:nvPr/>
          </p:nvSpPr>
          <p:spPr bwMode="auto">
            <a:xfrm>
              <a:off x="3167922" y="5637664"/>
              <a:ext cx="1639502" cy="29872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algn="ctr" defTabSz="932026">
                <a:lnSpc>
                  <a:spcPct val="90000"/>
                </a:lnSpc>
                <a:defRPr/>
              </a:pPr>
              <a:r>
                <a:rPr lang="en-US" sz="1498" dirty="0">
                  <a:solidFill>
                    <a:schemeClr val="tx1"/>
                  </a:solidFill>
                  <a:latin typeface="+mj-lt"/>
                </a:rPr>
                <a:t>Personal apps</a:t>
              </a:r>
            </a:p>
          </p:txBody>
        </p:sp>
        <p:sp>
          <p:nvSpPr>
            <p:cNvPr id="199" name="Rectangle 198"/>
            <p:cNvSpPr/>
            <p:nvPr/>
          </p:nvSpPr>
          <p:spPr bwMode="auto">
            <a:xfrm>
              <a:off x="3080642" y="1924035"/>
              <a:ext cx="1766210" cy="365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algn="ctr" defTabSz="932026">
                <a:lnSpc>
                  <a:spcPct val="90000"/>
                </a:lnSpc>
                <a:defRPr/>
              </a:pPr>
              <a:r>
                <a:rPr lang="en-US" sz="1498" dirty="0">
                  <a:solidFill>
                    <a:schemeClr val="tx1"/>
                  </a:solidFill>
                  <a:latin typeface="+mj-lt"/>
                </a:rPr>
                <a:t>Managed apps</a:t>
              </a:r>
            </a:p>
          </p:txBody>
        </p:sp>
        <p:pic>
          <p:nvPicPr>
            <p:cNvPr id="200" name="Picture 199"/>
            <p:cNvPicPr>
              <a:picLocks noChangeAspect="1"/>
            </p:cNvPicPr>
            <p:nvPr/>
          </p:nvPicPr>
          <p:blipFill>
            <a:blip r:embed="rId3"/>
            <a:stretch>
              <a:fillRect/>
            </a:stretch>
          </p:blipFill>
          <p:spPr>
            <a:xfrm>
              <a:off x="4692628" y="2577461"/>
              <a:ext cx="498019" cy="484982"/>
            </a:xfrm>
            <a:prstGeom prst="rect">
              <a:avLst/>
            </a:prstGeom>
          </p:spPr>
        </p:pic>
        <p:pic>
          <p:nvPicPr>
            <p:cNvPr id="201" name="Picture 200"/>
            <p:cNvPicPr>
              <a:picLocks noChangeAspect="1"/>
            </p:cNvPicPr>
            <p:nvPr/>
          </p:nvPicPr>
          <p:blipFill>
            <a:blip r:embed="rId4"/>
            <a:stretch>
              <a:fillRect/>
            </a:stretch>
          </p:blipFill>
          <p:spPr>
            <a:xfrm>
              <a:off x="3818878" y="2574626"/>
              <a:ext cx="516892" cy="490654"/>
            </a:xfrm>
            <a:prstGeom prst="rect">
              <a:avLst/>
            </a:prstGeom>
          </p:spPr>
        </p:pic>
        <p:pic>
          <p:nvPicPr>
            <p:cNvPr id="202" name="Picture 201"/>
            <p:cNvPicPr>
              <a:picLocks noChangeAspect="1"/>
            </p:cNvPicPr>
            <p:nvPr/>
          </p:nvPicPr>
          <p:blipFill>
            <a:blip r:embed="rId5"/>
            <a:stretch>
              <a:fillRect/>
            </a:stretch>
          </p:blipFill>
          <p:spPr>
            <a:xfrm>
              <a:off x="2935263" y="2568881"/>
              <a:ext cx="531251" cy="502142"/>
            </a:xfrm>
            <a:prstGeom prst="rect">
              <a:avLst/>
            </a:prstGeom>
          </p:spPr>
        </p:pic>
        <p:pic>
          <p:nvPicPr>
            <p:cNvPr id="203" name="Picture 202"/>
            <p:cNvPicPr>
              <a:picLocks noChangeAspect="1"/>
            </p:cNvPicPr>
            <p:nvPr/>
          </p:nvPicPr>
          <p:blipFill>
            <a:blip r:embed="rId6"/>
            <a:stretch>
              <a:fillRect/>
            </a:stretch>
          </p:blipFill>
          <p:spPr>
            <a:xfrm>
              <a:off x="2956640" y="3383938"/>
              <a:ext cx="508051" cy="508051"/>
            </a:xfrm>
            <a:prstGeom prst="rect">
              <a:avLst/>
            </a:prstGeom>
          </p:spPr>
        </p:pic>
        <p:pic>
          <p:nvPicPr>
            <p:cNvPr id="204" name="Picture 20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0517" y="4254996"/>
              <a:ext cx="480297" cy="480297"/>
            </a:xfrm>
            <a:prstGeom prst="roundRect">
              <a:avLst/>
            </a:prstGeom>
          </p:spPr>
        </p:pic>
        <p:pic>
          <p:nvPicPr>
            <p:cNvPr id="205" name="Picture 4" descr="http://ts2.mm.bing.net/th?&amp;id=HN.608001291450647668&amp;w=366&amp;h=366&amp;c=0&amp;pid=1.9&amp;rs=0&amp;p=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1089" y="5066243"/>
              <a:ext cx="479153" cy="479153"/>
            </a:xfrm>
            <a:prstGeom prst="roundRect">
              <a:avLst/>
            </a:prstGeom>
            <a:noFill/>
            <a:extLst>
              <a:ext uri="{909E8E84-426E-40DD-AFC4-6F175D3DCCD1}">
                <a14:hiddenFill xmlns:a14="http://schemas.microsoft.com/office/drawing/2010/main">
                  <a:solidFill>
                    <a:srgbClr val="FFFFFF"/>
                  </a:solidFill>
                </a14:hiddenFill>
              </a:ext>
            </a:extLst>
          </p:spPr>
        </p:pic>
        <p:pic>
          <p:nvPicPr>
            <p:cNvPr id="206" name="Picture 6" descr="http://ts2.mm.bing.net/th?&amp;id=HN.608012587202643007&amp;w=366&amp;h=366&amp;c=0&amp;pid=1.9&amp;rs=0&amp;p=0"/>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838896" y="5067391"/>
              <a:ext cx="476856" cy="476856"/>
            </a:xfrm>
            <a:prstGeom prst="roundRect">
              <a:avLst/>
            </a:prstGeom>
            <a:noFill/>
            <a:extLst>
              <a:ext uri="{909E8E84-426E-40DD-AFC4-6F175D3DCCD1}">
                <a14:hiddenFill xmlns:a14="http://schemas.microsoft.com/office/drawing/2010/main">
                  <a:solidFill>
                    <a:srgbClr val="FFFFFF"/>
                  </a:solidFill>
                </a14:hiddenFill>
              </a:ext>
            </a:extLst>
          </p:spPr>
        </p:pic>
        <p:pic>
          <p:nvPicPr>
            <p:cNvPr id="207" name="Picture 206"/>
            <p:cNvPicPr>
              <a:picLocks noChangeAspect="1"/>
            </p:cNvPicPr>
            <p:nvPr/>
          </p:nvPicPr>
          <p:blipFill>
            <a:blip r:embed="rId10"/>
            <a:stretch>
              <a:fillRect/>
            </a:stretch>
          </p:blipFill>
          <p:spPr>
            <a:xfrm>
              <a:off x="3832499" y="4249263"/>
              <a:ext cx="489651" cy="481752"/>
            </a:xfrm>
            <a:prstGeom prst="rect">
              <a:avLst/>
            </a:prstGeom>
          </p:spPr>
        </p:pic>
        <p:pic>
          <p:nvPicPr>
            <p:cNvPr id="208" name="Picture 207"/>
            <p:cNvPicPr>
              <a:picLocks noChangeAspect="1"/>
            </p:cNvPicPr>
            <p:nvPr/>
          </p:nvPicPr>
          <p:blipFill>
            <a:blip r:embed="rId6"/>
            <a:stretch>
              <a:fillRect/>
            </a:stretch>
          </p:blipFill>
          <p:spPr>
            <a:xfrm>
              <a:off x="4691238" y="5042863"/>
              <a:ext cx="525912" cy="525912"/>
            </a:xfrm>
            <a:prstGeom prst="rect">
              <a:avLst/>
            </a:prstGeom>
          </p:spPr>
        </p:pic>
        <p:pic>
          <p:nvPicPr>
            <p:cNvPr id="209" name="Picture 208"/>
            <p:cNvPicPr>
              <a:picLocks noChangeAspect="1"/>
            </p:cNvPicPr>
            <p:nvPr/>
          </p:nvPicPr>
          <p:blipFill>
            <a:blip r:embed="rId11"/>
            <a:stretch>
              <a:fillRect/>
            </a:stretch>
          </p:blipFill>
          <p:spPr>
            <a:xfrm>
              <a:off x="4696889" y="4241945"/>
              <a:ext cx="514611" cy="506399"/>
            </a:xfrm>
            <a:prstGeom prst="rect">
              <a:avLst/>
            </a:prstGeom>
          </p:spPr>
        </p:pic>
        <p:pic>
          <p:nvPicPr>
            <p:cNvPr id="210" name="Picture 20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844381" y="3405420"/>
              <a:ext cx="465886" cy="465088"/>
            </a:xfrm>
            <a:prstGeom prst="rect">
              <a:avLst/>
            </a:prstGeom>
          </p:spPr>
        </p:pic>
        <p:pic>
          <p:nvPicPr>
            <p:cNvPr id="211" name="Picture 21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11128" y="3394897"/>
              <a:ext cx="486133" cy="486133"/>
            </a:xfrm>
            <a:prstGeom prst="rect">
              <a:avLst/>
            </a:prstGeom>
          </p:spPr>
        </p:pic>
      </p:grpSp>
      <p:sp>
        <p:nvSpPr>
          <p:cNvPr id="214" name="Rectangle 213"/>
          <p:cNvSpPr/>
          <p:nvPr/>
        </p:nvSpPr>
        <p:spPr bwMode="auto">
          <a:xfrm>
            <a:off x="2487406" y="1833394"/>
            <a:ext cx="2994903" cy="2144307"/>
          </a:xfrm>
          <a:prstGeom prst="rect">
            <a:avLst/>
          </a:prstGeom>
          <a:noFill/>
          <a:ln w="30607" cap="rnd" cmpd="sng">
            <a:solidFill>
              <a:srgbClr val="00205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30" name="Group 129"/>
          <p:cNvGrpSpPr/>
          <p:nvPr/>
        </p:nvGrpSpPr>
        <p:grpSpPr>
          <a:xfrm>
            <a:off x="10557929" y="1697741"/>
            <a:ext cx="1211134" cy="1980637"/>
            <a:chOff x="10606088" y="1643064"/>
            <a:chExt cx="1211478" cy="1947860"/>
          </a:xfrm>
        </p:grpSpPr>
        <p:pic>
          <p:nvPicPr>
            <p:cNvPr id="131" name="Picture 23"/>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bwMode="auto">
            <a:xfrm>
              <a:off x="10677309" y="1643064"/>
              <a:ext cx="1140257" cy="194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TextBox 131"/>
            <p:cNvSpPr txBox="1"/>
            <p:nvPr/>
          </p:nvSpPr>
          <p:spPr>
            <a:xfrm>
              <a:off x="10606088" y="2786063"/>
              <a:ext cx="540854" cy="544765"/>
            </a:xfrm>
            <a:prstGeom prst="rect">
              <a:avLst/>
            </a:prstGeom>
            <a:noFill/>
          </p:spPr>
          <p:txBody>
            <a:bodyPr wrap="none" lIns="182828" tIns="146262" rIns="182828" bIns="146262">
              <a:spAutoFit/>
            </a:bodyPr>
            <a:lstStyle/>
            <a:p>
              <a:pPr defTabSz="932330">
                <a:lnSpc>
                  <a:spcPct val="90000"/>
                </a:lnSpc>
                <a:defRPr/>
              </a:pPr>
              <a:r>
                <a:rPr lang="en-US" dirty="0">
                  <a:latin typeface="+mj-lt"/>
                </a:rPr>
                <a:t>IT</a:t>
              </a:r>
            </a:p>
          </p:txBody>
        </p:sp>
      </p:grpSp>
      <p:grpSp>
        <p:nvGrpSpPr>
          <p:cNvPr id="135" name="Group 134"/>
          <p:cNvGrpSpPr/>
          <p:nvPr/>
        </p:nvGrpSpPr>
        <p:grpSpPr>
          <a:xfrm>
            <a:off x="502385" y="1697741"/>
            <a:ext cx="1218854" cy="1980637"/>
            <a:chOff x="494150" y="1643062"/>
            <a:chExt cx="1236224" cy="1964539"/>
          </a:xfrm>
        </p:grpSpPr>
        <p:pic>
          <p:nvPicPr>
            <p:cNvPr id="136" name="Picture 135"/>
            <p:cNvPicPr>
              <a:picLocks noChangeAspect="1"/>
            </p:cNvPicPr>
            <p:nvPr/>
          </p:nvPicPr>
          <p:blipFill rotWithShape="1">
            <a:blip r:embed="rId17"/>
            <a:srcRect b="37412"/>
            <a:stretch/>
          </p:blipFill>
          <p:spPr>
            <a:xfrm>
              <a:off x="578064" y="1643062"/>
              <a:ext cx="1152310" cy="1964539"/>
            </a:xfrm>
            <a:prstGeom prst="rect">
              <a:avLst/>
            </a:prstGeom>
          </p:spPr>
        </p:pic>
        <p:sp>
          <p:nvSpPr>
            <p:cNvPr id="137" name="TextBox 136"/>
            <p:cNvSpPr txBox="1"/>
            <p:nvPr/>
          </p:nvSpPr>
          <p:spPr bwMode="auto">
            <a:xfrm>
              <a:off x="494150" y="2786063"/>
              <a:ext cx="822143" cy="545140"/>
            </a:xfrm>
            <a:prstGeom prst="rect">
              <a:avLst/>
            </a:prstGeom>
            <a:noFill/>
          </p:spPr>
          <p:txBody>
            <a:bodyPr wrap="none" lIns="182828" tIns="146262" rIns="182828" bIns="146262">
              <a:spAutoFit/>
            </a:bodyPr>
            <a:lstStyle/>
            <a:p>
              <a:pPr defTabSz="932330">
                <a:lnSpc>
                  <a:spcPct val="90000"/>
                </a:lnSpc>
                <a:defRPr/>
              </a:pPr>
              <a:r>
                <a:rPr lang="en-US" dirty="0">
                  <a:latin typeface="+mj-lt"/>
                </a:rPr>
                <a:t>User</a:t>
              </a:r>
            </a:p>
          </p:txBody>
        </p:sp>
      </p:grpSp>
      <p:grpSp>
        <p:nvGrpSpPr>
          <p:cNvPr id="3" name="Group 2"/>
          <p:cNvGrpSpPr/>
          <p:nvPr/>
        </p:nvGrpSpPr>
        <p:grpSpPr>
          <a:xfrm>
            <a:off x="9335437" y="3202887"/>
            <a:ext cx="1978284" cy="1087130"/>
            <a:chOff x="8878888" y="3140075"/>
            <a:chExt cx="2371725" cy="1303338"/>
          </a:xfrm>
        </p:grpSpPr>
        <p:grpSp>
          <p:nvGrpSpPr>
            <p:cNvPr id="113" name="Group 81"/>
            <p:cNvGrpSpPr>
              <a:grpSpLocks/>
            </p:cNvGrpSpPr>
            <p:nvPr/>
          </p:nvGrpSpPr>
          <p:grpSpPr bwMode="auto">
            <a:xfrm>
              <a:off x="8878888" y="3140075"/>
              <a:ext cx="2371725" cy="1303338"/>
              <a:chOff x="-13115925" y="2173288"/>
              <a:chExt cx="10488613" cy="5756275"/>
            </a:xfrm>
          </p:grpSpPr>
          <p:sp>
            <p:nvSpPr>
              <p:cNvPr id="114" name="Freeform 5"/>
              <p:cNvSpPr>
                <a:spLocks/>
              </p:cNvSpPr>
              <p:nvPr/>
            </p:nvSpPr>
            <p:spPr bwMode="auto">
              <a:xfrm>
                <a:off x="-3848877" y="7340614"/>
                <a:ext cx="1221565" cy="588949"/>
              </a:xfrm>
              <a:custGeom>
                <a:avLst/>
                <a:gdLst>
                  <a:gd name="T0" fmla="*/ 168 w 326"/>
                  <a:gd name="T1" fmla="*/ 3 h 157"/>
                  <a:gd name="T2" fmla="*/ 0 w 326"/>
                  <a:gd name="T3" fmla="*/ 157 h 157"/>
                  <a:gd name="T4" fmla="*/ 322 w 326"/>
                  <a:gd name="T5" fmla="*/ 157 h 157"/>
                  <a:gd name="T6" fmla="*/ 168 w 326"/>
                  <a:gd name="T7" fmla="*/ 3 h 157"/>
                </a:gdLst>
                <a:ahLst/>
                <a:cxnLst>
                  <a:cxn ang="0">
                    <a:pos x="T0" y="T1"/>
                  </a:cxn>
                  <a:cxn ang="0">
                    <a:pos x="T2" y="T3"/>
                  </a:cxn>
                  <a:cxn ang="0">
                    <a:pos x="T4" y="T5"/>
                  </a:cxn>
                  <a:cxn ang="0">
                    <a:pos x="T6" y="T7"/>
                  </a:cxn>
                </a:cxnLst>
                <a:rect l="0" t="0" r="r" b="b"/>
                <a:pathLst>
                  <a:path w="326" h="157">
                    <a:moveTo>
                      <a:pt x="168" y="3"/>
                    </a:moveTo>
                    <a:cubicBezTo>
                      <a:pt x="79" y="0"/>
                      <a:pt x="4" y="69"/>
                      <a:pt x="0" y="157"/>
                    </a:cubicBezTo>
                    <a:cubicBezTo>
                      <a:pt x="322" y="157"/>
                      <a:pt x="322" y="157"/>
                      <a:pt x="322" y="157"/>
                    </a:cubicBezTo>
                    <a:cubicBezTo>
                      <a:pt x="326" y="69"/>
                      <a:pt x="257" y="7"/>
                      <a:pt x="168" y="3"/>
                    </a:cubicBezTo>
                    <a:close/>
                  </a:path>
                </a:pathLst>
              </a:custGeom>
              <a:solidFill>
                <a:schemeClr val="accent2">
                  <a:lumMod val="50000"/>
                </a:schemeClr>
              </a:solidFill>
              <a:ln>
                <a:noFill/>
              </a:ln>
            </p:spPr>
            <p:txBody>
              <a:bodyPr/>
              <a:lstStyle/>
              <a:p>
                <a:pPr defTabSz="932330">
                  <a:defRPr/>
                </a:pPr>
                <a:endParaRPr lang="en-US" sz="1836" dirty="0"/>
              </a:p>
            </p:txBody>
          </p:sp>
          <p:sp>
            <p:nvSpPr>
              <p:cNvPr id="115" name="Freeform 6"/>
              <p:cNvSpPr>
                <a:spLocks/>
              </p:cNvSpPr>
              <p:nvPr/>
            </p:nvSpPr>
            <p:spPr bwMode="auto">
              <a:xfrm>
                <a:off x="-6081393" y="7347623"/>
                <a:ext cx="2590559" cy="329533"/>
              </a:xfrm>
              <a:custGeom>
                <a:avLst/>
                <a:gdLst>
                  <a:gd name="T0" fmla="*/ 680 w 690"/>
                  <a:gd name="T1" fmla="*/ 86 h 86"/>
                  <a:gd name="T2" fmla="*/ 609 w 690"/>
                  <a:gd name="T3" fmla="*/ 55 h 86"/>
                  <a:gd name="T4" fmla="*/ 460 w 690"/>
                  <a:gd name="T5" fmla="*/ 25 h 86"/>
                  <a:gd name="T6" fmla="*/ 0 w 690"/>
                  <a:gd name="T7" fmla="*/ 25 h 86"/>
                  <a:gd name="T8" fmla="*/ 0 w 690"/>
                  <a:gd name="T9" fmla="*/ 0 h 86"/>
                  <a:gd name="T10" fmla="*/ 460 w 690"/>
                  <a:gd name="T11" fmla="*/ 0 h 86"/>
                  <a:gd name="T12" fmla="*/ 619 w 690"/>
                  <a:gd name="T13" fmla="*/ 32 h 86"/>
                  <a:gd name="T14" fmla="*/ 690 w 690"/>
                  <a:gd name="T15" fmla="*/ 63 h 86"/>
                  <a:gd name="T16" fmla="*/ 680 w 690"/>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86">
                    <a:moveTo>
                      <a:pt x="680" y="86"/>
                    </a:moveTo>
                    <a:cubicBezTo>
                      <a:pt x="609" y="55"/>
                      <a:pt x="609" y="55"/>
                      <a:pt x="609" y="55"/>
                    </a:cubicBezTo>
                    <a:cubicBezTo>
                      <a:pt x="572" y="39"/>
                      <a:pt x="504" y="25"/>
                      <a:pt x="460" y="25"/>
                    </a:cubicBezTo>
                    <a:cubicBezTo>
                      <a:pt x="0" y="25"/>
                      <a:pt x="0" y="25"/>
                      <a:pt x="0" y="25"/>
                    </a:cubicBezTo>
                    <a:cubicBezTo>
                      <a:pt x="0" y="0"/>
                      <a:pt x="0" y="0"/>
                      <a:pt x="0" y="0"/>
                    </a:cubicBezTo>
                    <a:cubicBezTo>
                      <a:pt x="460" y="0"/>
                      <a:pt x="460" y="0"/>
                      <a:pt x="460" y="0"/>
                    </a:cubicBezTo>
                    <a:cubicBezTo>
                      <a:pt x="507" y="0"/>
                      <a:pt x="579" y="14"/>
                      <a:pt x="619" y="32"/>
                    </a:cubicBezTo>
                    <a:cubicBezTo>
                      <a:pt x="690" y="63"/>
                      <a:pt x="690" y="63"/>
                      <a:pt x="690" y="63"/>
                    </a:cubicBezTo>
                    <a:lnTo>
                      <a:pt x="680" y="86"/>
                    </a:lnTo>
                    <a:close/>
                  </a:path>
                </a:pathLst>
              </a:custGeom>
              <a:solidFill>
                <a:schemeClr val="accent2">
                  <a:lumMod val="50000"/>
                </a:schemeClr>
              </a:solidFill>
              <a:ln>
                <a:noFill/>
              </a:ln>
            </p:spPr>
            <p:txBody>
              <a:bodyPr/>
              <a:lstStyle/>
              <a:p>
                <a:pPr defTabSz="932330">
                  <a:defRPr/>
                </a:pPr>
                <a:endParaRPr lang="en-US" sz="1836" dirty="0"/>
              </a:p>
            </p:txBody>
          </p:sp>
          <p:sp>
            <p:nvSpPr>
              <p:cNvPr id="116" name="Oval 7"/>
              <p:cNvSpPr>
                <a:spLocks noChangeArrowheads="1"/>
              </p:cNvSpPr>
              <p:nvPr/>
            </p:nvSpPr>
            <p:spPr bwMode="auto">
              <a:xfrm>
                <a:off x="-10420057" y="6401101"/>
                <a:ext cx="2681827" cy="574926"/>
              </a:xfrm>
              <a:prstGeom prst="ellipse">
                <a:avLst/>
              </a:prstGeom>
              <a:solidFill>
                <a:schemeClr val="accent2">
                  <a:lumMod val="50000"/>
                </a:schemeClr>
              </a:solidFill>
              <a:ln>
                <a:noFill/>
              </a:ln>
            </p:spPr>
            <p:txBody>
              <a:bodyPr/>
              <a:lstStyle/>
              <a:p>
                <a:pPr defTabSz="932330">
                  <a:defRPr/>
                </a:pPr>
                <a:endParaRPr lang="en-US" sz="1836" dirty="0"/>
              </a:p>
            </p:txBody>
          </p:sp>
          <p:sp>
            <p:nvSpPr>
              <p:cNvPr id="117" name="Freeform 8"/>
              <p:cNvSpPr>
                <a:spLocks/>
              </p:cNvSpPr>
              <p:nvPr/>
            </p:nvSpPr>
            <p:spPr bwMode="auto">
              <a:xfrm>
                <a:off x="-12385794" y="2173288"/>
                <a:ext cx="6500974" cy="4515274"/>
              </a:xfrm>
              <a:custGeom>
                <a:avLst/>
                <a:gdLst>
                  <a:gd name="T0" fmla="*/ 1699 w 1733"/>
                  <a:gd name="T1" fmla="*/ 1202 h 1202"/>
                  <a:gd name="T2" fmla="*/ 1733 w 1733"/>
                  <a:gd name="T3" fmla="*/ 1168 h 1202"/>
                  <a:gd name="T4" fmla="*/ 1733 w 1733"/>
                  <a:gd name="T5" fmla="*/ 34 h 1202"/>
                  <a:gd name="T6" fmla="*/ 1699 w 1733"/>
                  <a:gd name="T7" fmla="*/ 0 h 1202"/>
                  <a:gd name="T8" fmla="*/ 34 w 1733"/>
                  <a:gd name="T9" fmla="*/ 0 h 1202"/>
                  <a:gd name="T10" fmla="*/ 0 w 1733"/>
                  <a:gd name="T11" fmla="*/ 34 h 1202"/>
                  <a:gd name="T12" fmla="*/ 0 w 1733"/>
                  <a:gd name="T13" fmla="*/ 1168 h 1202"/>
                  <a:gd name="T14" fmla="*/ 34 w 1733"/>
                  <a:gd name="T15" fmla="*/ 1202 h 1202"/>
                  <a:gd name="T16" fmla="*/ 1699 w 1733"/>
                  <a:gd name="T17" fmla="*/ 120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3" h="1202">
                    <a:moveTo>
                      <a:pt x="1699" y="1202"/>
                    </a:moveTo>
                    <a:cubicBezTo>
                      <a:pt x="1718" y="1202"/>
                      <a:pt x="1733" y="1187"/>
                      <a:pt x="1733" y="1168"/>
                    </a:cubicBezTo>
                    <a:cubicBezTo>
                      <a:pt x="1733" y="34"/>
                      <a:pt x="1733" y="34"/>
                      <a:pt x="1733" y="34"/>
                    </a:cubicBezTo>
                    <a:cubicBezTo>
                      <a:pt x="1733" y="15"/>
                      <a:pt x="1718" y="0"/>
                      <a:pt x="1699" y="0"/>
                    </a:cubicBezTo>
                    <a:cubicBezTo>
                      <a:pt x="34" y="0"/>
                      <a:pt x="34" y="0"/>
                      <a:pt x="34" y="0"/>
                    </a:cubicBezTo>
                    <a:cubicBezTo>
                      <a:pt x="15" y="0"/>
                      <a:pt x="0" y="15"/>
                      <a:pt x="0" y="34"/>
                    </a:cubicBezTo>
                    <a:cubicBezTo>
                      <a:pt x="0" y="1168"/>
                      <a:pt x="0" y="1168"/>
                      <a:pt x="0" y="1168"/>
                    </a:cubicBezTo>
                    <a:cubicBezTo>
                      <a:pt x="0" y="1187"/>
                      <a:pt x="15" y="1202"/>
                      <a:pt x="34" y="1202"/>
                    </a:cubicBezTo>
                    <a:lnTo>
                      <a:pt x="1699" y="1202"/>
                    </a:lnTo>
                    <a:close/>
                  </a:path>
                </a:pathLst>
              </a:custGeom>
              <a:solidFill>
                <a:schemeClr val="accent2">
                  <a:lumMod val="50000"/>
                </a:schemeClr>
              </a:solidFill>
              <a:ln>
                <a:noFill/>
              </a:ln>
            </p:spPr>
            <p:txBody>
              <a:bodyPr/>
              <a:lstStyle/>
              <a:p>
                <a:pPr defTabSz="932330">
                  <a:defRPr/>
                </a:pPr>
                <a:endParaRPr lang="en-US" sz="1836" dirty="0"/>
              </a:p>
            </p:txBody>
          </p:sp>
          <p:sp>
            <p:nvSpPr>
              <p:cNvPr id="118" name="Rectangle 9"/>
              <p:cNvSpPr>
                <a:spLocks noChangeArrowheads="1"/>
              </p:cNvSpPr>
              <p:nvPr/>
            </p:nvSpPr>
            <p:spPr bwMode="auto">
              <a:xfrm>
                <a:off x="-12182202" y="2369604"/>
                <a:ext cx="6093786" cy="3463579"/>
              </a:xfrm>
              <a:prstGeom prst="rect">
                <a:avLst/>
              </a:prstGeom>
              <a:solidFill>
                <a:schemeClr val="bg1">
                  <a:lumMod val="50000"/>
                </a:schemeClr>
              </a:solidFill>
              <a:ln>
                <a:noFill/>
              </a:ln>
            </p:spPr>
            <p:txBody>
              <a:bodyPr/>
              <a:lstStyle/>
              <a:p>
                <a:pPr defTabSz="932330">
                  <a:defRPr/>
                </a:pPr>
                <a:endParaRPr lang="en-US" sz="1836" dirty="0"/>
              </a:p>
            </p:txBody>
          </p:sp>
          <p:sp>
            <p:nvSpPr>
              <p:cNvPr id="119" name="Rectangle 10"/>
              <p:cNvSpPr>
                <a:spLocks noChangeArrowheads="1"/>
              </p:cNvSpPr>
              <p:nvPr/>
            </p:nvSpPr>
            <p:spPr bwMode="auto">
              <a:xfrm>
                <a:off x="-13115925" y="7614053"/>
                <a:ext cx="8066542" cy="301488"/>
              </a:xfrm>
              <a:prstGeom prst="rect">
                <a:avLst/>
              </a:prstGeom>
              <a:solidFill>
                <a:schemeClr val="accent2">
                  <a:lumMod val="50000"/>
                </a:schemeClr>
              </a:solidFill>
              <a:ln>
                <a:noFill/>
              </a:ln>
            </p:spPr>
            <p:txBody>
              <a:bodyPr/>
              <a:lstStyle/>
              <a:p>
                <a:pPr defTabSz="932330">
                  <a:defRPr/>
                </a:pPr>
                <a:endParaRPr lang="en-US" sz="1836" dirty="0"/>
              </a:p>
            </p:txBody>
          </p:sp>
          <p:sp>
            <p:nvSpPr>
              <p:cNvPr id="120" name="Freeform 11"/>
              <p:cNvSpPr>
                <a:spLocks/>
              </p:cNvSpPr>
              <p:nvPr/>
            </p:nvSpPr>
            <p:spPr bwMode="auto">
              <a:xfrm>
                <a:off x="-13115925" y="7249465"/>
                <a:ext cx="8066542" cy="364587"/>
              </a:xfrm>
              <a:custGeom>
                <a:avLst/>
                <a:gdLst>
                  <a:gd name="T0" fmla="*/ 5080 w 5080"/>
                  <a:gd name="T1" fmla="*/ 232 h 232"/>
                  <a:gd name="T2" fmla="*/ 0 w 5080"/>
                  <a:gd name="T3" fmla="*/ 232 h 232"/>
                  <a:gd name="T4" fmla="*/ 315 w 5080"/>
                  <a:gd name="T5" fmla="*/ 0 h 232"/>
                  <a:gd name="T6" fmla="*/ 4763 w 5080"/>
                  <a:gd name="T7" fmla="*/ 0 h 232"/>
                  <a:gd name="T8" fmla="*/ 5080 w 5080"/>
                  <a:gd name="T9" fmla="*/ 232 h 232"/>
                </a:gdLst>
                <a:ahLst/>
                <a:cxnLst>
                  <a:cxn ang="0">
                    <a:pos x="T0" y="T1"/>
                  </a:cxn>
                  <a:cxn ang="0">
                    <a:pos x="T2" y="T3"/>
                  </a:cxn>
                  <a:cxn ang="0">
                    <a:pos x="T4" y="T5"/>
                  </a:cxn>
                  <a:cxn ang="0">
                    <a:pos x="T6" y="T7"/>
                  </a:cxn>
                  <a:cxn ang="0">
                    <a:pos x="T8" y="T9"/>
                  </a:cxn>
                </a:cxnLst>
                <a:rect l="0" t="0" r="r" b="b"/>
                <a:pathLst>
                  <a:path w="5080" h="232">
                    <a:moveTo>
                      <a:pt x="5080" y="232"/>
                    </a:moveTo>
                    <a:lnTo>
                      <a:pt x="0" y="232"/>
                    </a:lnTo>
                    <a:lnTo>
                      <a:pt x="315" y="0"/>
                    </a:lnTo>
                    <a:lnTo>
                      <a:pt x="4763" y="0"/>
                    </a:lnTo>
                    <a:lnTo>
                      <a:pt x="5080" y="232"/>
                    </a:lnTo>
                    <a:close/>
                  </a:path>
                </a:pathLst>
              </a:custGeom>
              <a:solidFill>
                <a:schemeClr val="accent2">
                  <a:lumMod val="50000"/>
                </a:schemeClr>
              </a:solidFill>
              <a:ln>
                <a:noFill/>
              </a:ln>
            </p:spPr>
            <p:txBody>
              <a:bodyPr/>
              <a:lstStyle/>
              <a:p>
                <a:pPr defTabSz="932330">
                  <a:defRPr/>
                </a:pPr>
                <a:endParaRPr lang="en-US" sz="1836" dirty="0"/>
              </a:p>
            </p:txBody>
          </p:sp>
        </p:grpSp>
        <p:grpSp>
          <p:nvGrpSpPr>
            <p:cNvPr id="4" name="Group 3"/>
            <p:cNvGrpSpPr/>
            <p:nvPr/>
          </p:nvGrpSpPr>
          <p:grpSpPr>
            <a:xfrm>
              <a:off x="9217568" y="3227823"/>
              <a:ext cx="1119703" cy="698404"/>
              <a:chOff x="-3125614" y="2820855"/>
              <a:chExt cx="2995612" cy="1868487"/>
            </a:xfrm>
          </p:grpSpPr>
          <p:grpSp>
            <p:nvGrpSpPr>
              <p:cNvPr id="216" name="Group 3"/>
              <p:cNvGrpSpPr>
                <a:grpSpLocks/>
              </p:cNvGrpSpPr>
              <p:nvPr/>
            </p:nvGrpSpPr>
            <p:grpSpPr bwMode="auto">
              <a:xfrm>
                <a:off x="-3125614" y="2820855"/>
                <a:ext cx="2995612" cy="1868487"/>
                <a:chOff x="5437366" y="1237061"/>
                <a:chExt cx="4432300" cy="2764080"/>
              </a:xfrm>
            </p:grpSpPr>
            <p:sp>
              <p:nvSpPr>
                <p:cNvPr id="217" name="Rectangle 216"/>
                <p:cNvSpPr/>
                <p:nvPr/>
              </p:nvSpPr>
              <p:spPr bwMode="auto">
                <a:xfrm>
                  <a:off x="5437366" y="1237061"/>
                  <a:ext cx="4432300" cy="338171"/>
                </a:xfrm>
                <a:prstGeom prst="rect">
                  <a:avLst/>
                </a:prstGeom>
                <a:solidFill>
                  <a:srgbClr val="CDCDC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a:defRPr/>
                  </a:pPr>
                  <a:endParaRPr lang="en-US" sz="2000" dirty="0">
                    <a:gradFill>
                      <a:gsLst>
                        <a:gs pos="0">
                          <a:srgbClr val="FFFFFF"/>
                        </a:gs>
                        <a:gs pos="100000">
                          <a:srgbClr val="FFFFFF"/>
                        </a:gs>
                      </a:gsLst>
                      <a:lin ang="5400000" scaled="0"/>
                    </a:gradFill>
                  </a:endParaRPr>
                </a:p>
              </p:txBody>
            </p:sp>
            <p:sp>
              <p:nvSpPr>
                <p:cNvPr id="218" name="Oval 217"/>
                <p:cNvSpPr/>
                <p:nvPr/>
              </p:nvSpPr>
              <p:spPr bwMode="auto">
                <a:xfrm>
                  <a:off x="5552459" y="1302817"/>
                  <a:ext cx="321795" cy="321732"/>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a:defRPr/>
                  </a:pPr>
                  <a:endParaRPr lang="en-US" sz="2000" dirty="0">
                    <a:gradFill>
                      <a:gsLst>
                        <a:gs pos="0">
                          <a:srgbClr val="FFFFFF"/>
                        </a:gs>
                        <a:gs pos="100000">
                          <a:srgbClr val="FFFFFF"/>
                        </a:gs>
                      </a:gsLst>
                      <a:lin ang="5400000" scaled="0"/>
                    </a:gradFill>
                  </a:endParaRPr>
                </a:p>
              </p:txBody>
            </p:sp>
            <p:sp>
              <p:nvSpPr>
                <p:cNvPr id="219" name="Rectangle 218"/>
                <p:cNvSpPr/>
                <p:nvPr/>
              </p:nvSpPr>
              <p:spPr bwMode="auto">
                <a:xfrm>
                  <a:off x="5437366" y="1575232"/>
                  <a:ext cx="4432300" cy="2425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a:defRPr/>
                  </a:pPr>
                  <a:endParaRPr lang="en-US" sz="2000" dirty="0">
                    <a:gradFill>
                      <a:gsLst>
                        <a:gs pos="0">
                          <a:srgbClr val="FFFFFF"/>
                        </a:gs>
                        <a:gs pos="100000">
                          <a:srgbClr val="FFFFFF"/>
                        </a:gs>
                      </a:gsLst>
                      <a:lin ang="5400000" scaled="0"/>
                    </a:gradFill>
                  </a:endParaRPr>
                </a:p>
              </p:txBody>
            </p:sp>
            <p:sp>
              <p:nvSpPr>
                <p:cNvPr id="220" name="Oval 219"/>
                <p:cNvSpPr/>
                <p:nvPr/>
              </p:nvSpPr>
              <p:spPr bwMode="auto">
                <a:xfrm>
                  <a:off x="5904789" y="1349785"/>
                  <a:ext cx="213747" cy="21135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a:defRPr/>
                  </a:pPr>
                  <a:endParaRPr lang="en-US" sz="2000" dirty="0">
                    <a:gradFill>
                      <a:gsLst>
                        <a:gs pos="0">
                          <a:srgbClr val="FFFFFF"/>
                        </a:gs>
                        <a:gs pos="100000">
                          <a:srgbClr val="FFFFFF"/>
                        </a:gs>
                      </a:gsLst>
                      <a:lin ang="5400000" scaled="0"/>
                    </a:gradFill>
                  </a:endParaRPr>
                </a:p>
              </p:txBody>
            </p:sp>
          </p:grpSp>
          <p:sp>
            <p:nvSpPr>
              <p:cNvPr id="2" name="Rectangle 1"/>
              <p:cNvSpPr/>
              <p:nvPr/>
            </p:nvSpPr>
            <p:spPr bwMode="auto">
              <a:xfrm>
                <a:off x="-2970054" y="3249779"/>
                <a:ext cx="129991" cy="129991"/>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1" name="Rectangle 220"/>
              <p:cNvSpPr/>
              <p:nvPr/>
            </p:nvSpPr>
            <p:spPr bwMode="auto">
              <a:xfrm>
                <a:off x="-2970054" y="3501338"/>
                <a:ext cx="129991" cy="129991"/>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2" name="Rectangle 221"/>
              <p:cNvSpPr/>
              <p:nvPr/>
            </p:nvSpPr>
            <p:spPr bwMode="auto">
              <a:xfrm>
                <a:off x="-2970054" y="3752897"/>
                <a:ext cx="129991" cy="129991"/>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3" name="Rectangle 222"/>
              <p:cNvSpPr/>
              <p:nvPr/>
            </p:nvSpPr>
            <p:spPr bwMode="auto">
              <a:xfrm>
                <a:off x="-2618563" y="3118201"/>
                <a:ext cx="390913" cy="1469740"/>
              </a:xfrm>
              <a:prstGeom prst="rect">
                <a:avLst/>
              </a:prstGeom>
              <a:solidFill>
                <a:srgbClr val="E0E0E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4" name="Rectangle 223"/>
              <p:cNvSpPr/>
              <p:nvPr/>
            </p:nvSpPr>
            <p:spPr bwMode="auto">
              <a:xfrm>
                <a:off x="-2041364" y="3187961"/>
                <a:ext cx="1011346" cy="122318"/>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5" name="Rectangle 224"/>
              <p:cNvSpPr/>
              <p:nvPr/>
            </p:nvSpPr>
            <p:spPr bwMode="auto">
              <a:xfrm>
                <a:off x="-2041364" y="3440336"/>
                <a:ext cx="1491354" cy="122318"/>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8" name="Rectangle 227"/>
              <p:cNvSpPr/>
              <p:nvPr/>
            </p:nvSpPr>
            <p:spPr bwMode="auto">
              <a:xfrm>
                <a:off x="-2041362" y="3945087"/>
                <a:ext cx="692614" cy="122318"/>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9" name="Rectangle 228"/>
              <p:cNvSpPr/>
              <p:nvPr/>
            </p:nvSpPr>
            <p:spPr bwMode="auto">
              <a:xfrm>
                <a:off x="-2041364" y="3692712"/>
                <a:ext cx="1021344" cy="122318"/>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0" name="Rectangle 229"/>
              <p:cNvSpPr/>
              <p:nvPr/>
            </p:nvSpPr>
            <p:spPr bwMode="auto">
              <a:xfrm>
                <a:off x="-2041364" y="4197463"/>
                <a:ext cx="1691356" cy="122318"/>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1" name="Rectangle 230"/>
              <p:cNvSpPr/>
              <p:nvPr/>
            </p:nvSpPr>
            <p:spPr bwMode="auto">
              <a:xfrm>
                <a:off x="-2041364" y="4449838"/>
                <a:ext cx="1501352" cy="122318"/>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2" name="Rectangle 231"/>
              <p:cNvSpPr/>
              <p:nvPr/>
            </p:nvSpPr>
            <p:spPr bwMode="auto">
              <a:xfrm>
                <a:off x="-2970054" y="4004457"/>
                <a:ext cx="129991" cy="129991"/>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15" name="Rectangle 129"/>
            <p:cNvSpPr/>
            <p:nvPr/>
          </p:nvSpPr>
          <p:spPr bwMode="auto">
            <a:xfrm>
              <a:off x="9133371" y="3201988"/>
              <a:ext cx="1327150" cy="752475"/>
            </a:xfrm>
            <a:custGeom>
              <a:avLst/>
              <a:gdLst>
                <a:gd name="connsiteX0" fmla="*/ 0 w 4432300"/>
                <a:gd name="connsiteY0" fmla="*/ 0 h 2958709"/>
                <a:gd name="connsiteX1" fmla="*/ 4432300 w 4432300"/>
                <a:gd name="connsiteY1" fmla="*/ 0 h 2958709"/>
                <a:gd name="connsiteX2" fmla="*/ 4432300 w 4432300"/>
                <a:gd name="connsiteY2" fmla="*/ 2958709 h 2958709"/>
                <a:gd name="connsiteX3" fmla="*/ 0 w 4432300"/>
                <a:gd name="connsiteY3" fmla="*/ 2958709 h 2958709"/>
                <a:gd name="connsiteX4" fmla="*/ 0 w 4432300"/>
                <a:gd name="connsiteY4" fmla="*/ 0 h 2958709"/>
                <a:gd name="connsiteX0" fmla="*/ 0 w 4432300"/>
                <a:gd name="connsiteY0" fmla="*/ 2958709 h 2958709"/>
                <a:gd name="connsiteX1" fmla="*/ 4432300 w 4432300"/>
                <a:gd name="connsiteY1" fmla="*/ 0 h 2958709"/>
                <a:gd name="connsiteX2" fmla="*/ 4432300 w 4432300"/>
                <a:gd name="connsiteY2" fmla="*/ 2958709 h 2958709"/>
                <a:gd name="connsiteX3" fmla="*/ 0 w 4432300"/>
                <a:gd name="connsiteY3" fmla="*/ 2958709 h 2958709"/>
              </a:gdLst>
              <a:ahLst/>
              <a:cxnLst>
                <a:cxn ang="0">
                  <a:pos x="connsiteX0" y="connsiteY0"/>
                </a:cxn>
                <a:cxn ang="0">
                  <a:pos x="connsiteX1" y="connsiteY1"/>
                </a:cxn>
                <a:cxn ang="0">
                  <a:pos x="connsiteX2" y="connsiteY2"/>
                </a:cxn>
                <a:cxn ang="0">
                  <a:pos x="connsiteX3" y="connsiteY3"/>
                </a:cxn>
              </a:cxnLst>
              <a:rect l="l" t="t" r="r" b="b"/>
              <a:pathLst>
                <a:path w="4432300" h="2958709">
                  <a:moveTo>
                    <a:pt x="0" y="2958709"/>
                  </a:moveTo>
                  <a:lnTo>
                    <a:pt x="4432300" y="0"/>
                  </a:lnTo>
                  <a:lnTo>
                    <a:pt x="4432300" y="2958709"/>
                  </a:lnTo>
                  <a:lnTo>
                    <a:pt x="0" y="2958709"/>
                  </a:lnTo>
                  <a:close/>
                </a:path>
              </a:pathLst>
            </a:custGeom>
            <a:solidFill>
              <a:schemeClr val="bg1">
                <a:lumMod val="85000"/>
                <a:alpha val="31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a:defRPr/>
              </a:pPr>
              <a:endParaRPr lang="en-US" sz="2000" dirty="0">
                <a:gradFill>
                  <a:gsLst>
                    <a:gs pos="0">
                      <a:srgbClr val="FFFFFF"/>
                    </a:gs>
                    <a:gs pos="100000">
                      <a:srgbClr val="FFFFFF"/>
                    </a:gs>
                  </a:gsLst>
                  <a:lin ang="5400000" scaled="0"/>
                </a:gradFill>
              </a:endParaRPr>
            </a:p>
          </p:txBody>
        </p:sp>
      </p:grpSp>
      <p:sp>
        <p:nvSpPr>
          <p:cNvPr id="5" name="Trapezoid 4"/>
          <p:cNvSpPr/>
          <p:nvPr/>
        </p:nvSpPr>
        <p:spPr bwMode="auto">
          <a:xfrm rot="12600000">
            <a:off x="4950590" y="1532900"/>
            <a:ext cx="1993642" cy="2015685"/>
          </a:xfrm>
          <a:custGeom>
            <a:avLst/>
            <a:gdLst>
              <a:gd name="connsiteX0" fmla="*/ 0 w 1861165"/>
              <a:gd name="connsiteY0" fmla="*/ 3361255 h 3361255"/>
              <a:gd name="connsiteX1" fmla="*/ 465291 w 1861165"/>
              <a:gd name="connsiteY1" fmla="*/ 0 h 3361255"/>
              <a:gd name="connsiteX2" fmla="*/ 1395874 w 1861165"/>
              <a:gd name="connsiteY2" fmla="*/ 0 h 3361255"/>
              <a:gd name="connsiteX3" fmla="*/ 1861165 w 1861165"/>
              <a:gd name="connsiteY3" fmla="*/ 3361255 h 3361255"/>
              <a:gd name="connsiteX4" fmla="*/ 0 w 1861165"/>
              <a:gd name="connsiteY4" fmla="*/ 3361255 h 3361255"/>
              <a:gd name="connsiteX0" fmla="*/ 0 w 3058293"/>
              <a:gd name="connsiteY0" fmla="*/ 3192727 h 3361255"/>
              <a:gd name="connsiteX1" fmla="*/ 1662419 w 3058293"/>
              <a:gd name="connsiteY1" fmla="*/ 0 h 3361255"/>
              <a:gd name="connsiteX2" fmla="*/ 2593002 w 3058293"/>
              <a:gd name="connsiteY2" fmla="*/ 0 h 3361255"/>
              <a:gd name="connsiteX3" fmla="*/ 3058293 w 3058293"/>
              <a:gd name="connsiteY3" fmla="*/ 3361255 h 3361255"/>
              <a:gd name="connsiteX4" fmla="*/ 0 w 3058293"/>
              <a:gd name="connsiteY4" fmla="*/ 3192727 h 3361255"/>
              <a:gd name="connsiteX0" fmla="*/ 0 w 3058293"/>
              <a:gd name="connsiteY0" fmla="*/ 3192727 h 3361255"/>
              <a:gd name="connsiteX1" fmla="*/ 733539 w 3058293"/>
              <a:gd name="connsiteY1" fmla="*/ 1783895 h 3361255"/>
              <a:gd name="connsiteX2" fmla="*/ 1662419 w 3058293"/>
              <a:gd name="connsiteY2" fmla="*/ 0 h 3361255"/>
              <a:gd name="connsiteX3" fmla="*/ 2593002 w 3058293"/>
              <a:gd name="connsiteY3" fmla="*/ 0 h 3361255"/>
              <a:gd name="connsiteX4" fmla="*/ 3058293 w 3058293"/>
              <a:gd name="connsiteY4" fmla="*/ 3361255 h 3361255"/>
              <a:gd name="connsiteX5" fmla="*/ 0 w 3058293"/>
              <a:gd name="connsiteY5" fmla="*/ 3192727 h 3361255"/>
              <a:gd name="connsiteX0" fmla="*/ 0 w 3058293"/>
              <a:gd name="connsiteY0" fmla="*/ 3192727 h 3361255"/>
              <a:gd name="connsiteX1" fmla="*/ 2199472 w 3058293"/>
              <a:gd name="connsiteY1" fmla="*/ 1936295 h 3361255"/>
              <a:gd name="connsiteX2" fmla="*/ 1662419 w 3058293"/>
              <a:gd name="connsiteY2" fmla="*/ 0 h 3361255"/>
              <a:gd name="connsiteX3" fmla="*/ 2593002 w 3058293"/>
              <a:gd name="connsiteY3" fmla="*/ 0 h 3361255"/>
              <a:gd name="connsiteX4" fmla="*/ 3058293 w 3058293"/>
              <a:gd name="connsiteY4" fmla="*/ 3361255 h 3361255"/>
              <a:gd name="connsiteX5" fmla="*/ 0 w 3058293"/>
              <a:gd name="connsiteY5" fmla="*/ 3192727 h 3361255"/>
              <a:gd name="connsiteX0" fmla="*/ 0 w 3337462"/>
              <a:gd name="connsiteY0" fmla="*/ 3192727 h 3361255"/>
              <a:gd name="connsiteX1" fmla="*/ 2199472 w 3337462"/>
              <a:gd name="connsiteY1" fmla="*/ 1936295 h 3361255"/>
              <a:gd name="connsiteX2" fmla="*/ 1662419 w 3337462"/>
              <a:gd name="connsiteY2" fmla="*/ 0 h 3361255"/>
              <a:gd name="connsiteX3" fmla="*/ 3337462 w 3337462"/>
              <a:gd name="connsiteY3" fmla="*/ 2187181 h 3361255"/>
              <a:gd name="connsiteX4" fmla="*/ 3058293 w 3337462"/>
              <a:gd name="connsiteY4" fmla="*/ 3361255 h 3361255"/>
              <a:gd name="connsiteX5" fmla="*/ 0 w 3337462"/>
              <a:gd name="connsiteY5" fmla="*/ 3192727 h 3361255"/>
              <a:gd name="connsiteX0" fmla="*/ 0 w 3337462"/>
              <a:gd name="connsiteY0" fmla="*/ 1617464 h 1785992"/>
              <a:gd name="connsiteX1" fmla="*/ 2199472 w 3337462"/>
              <a:gd name="connsiteY1" fmla="*/ 361032 h 1785992"/>
              <a:gd name="connsiteX2" fmla="*/ 3203981 w 3337462"/>
              <a:gd name="connsiteY2" fmla="*/ 0 h 1785992"/>
              <a:gd name="connsiteX3" fmla="*/ 3337462 w 3337462"/>
              <a:gd name="connsiteY3" fmla="*/ 611918 h 1785992"/>
              <a:gd name="connsiteX4" fmla="*/ 3058293 w 3337462"/>
              <a:gd name="connsiteY4" fmla="*/ 1785992 h 1785992"/>
              <a:gd name="connsiteX5" fmla="*/ 0 w 3337462"/>
              <a:gd name="connsiteY5" fmla="*/ 1617464 h 1785992"/>
              <a:gd name="connsiteX0" fmla="*/ 0 w 3688550"/>
              <a:gd name="connsiteY0" fmla="*/ 1617464 h 1785992"/>
              <a:gd name="connsiteX1" fmla="*/ 2199472 w 3688550"/>
              <a:gd name="connsiteY1" fmla="*/ 361032 h 1785992"/>
              <a:gd name="connsiteX2" fmla="*/ 3203981 w 3688550"/>
              <a:gd name="connsiteY2" fmla="*/ 0 h 1785992"/>
              <a:gd name="connsiteX3" fmla="*/ 3688550 w 3688550"/>
              <a:gd name="connsiteY3" fmla="*/ 169010 h 1785992"/>
              <a:gd name="connsiteX4" fmla="*/ 3058293 w 3688550"/>
              <a:gd name="connsiteY4" fmla="*/ 1785992 h 1785992"/>
              <a:gd name="connsiteX5" fmla="*/ 0 w 3688550"/>
              <a:gd name="connsiteY5" fmla="*/ 1617464 h 1785992"/>
              <a:gd name="connsiteX0" fmla="*/ 0 w 3688550"/>
              <a:gd name="connsiteY0" fmla="*/ 1617464 h 1785992"/>
              <a:gd name="connsiteX1" fmla="*/ 2199472 w 3688550"/>
              <a:gd name="connsiteY1" fmla="*/ 361032 h 1785992"/>
              <a:gd name="connsiteX2" fmla="*/ 3203981 w 3688550"/>
              <a:gd name="connsiteY2" fmla="*/ 0 h 1785992"/>
              <a:gd name="connsiteX3" fmla="*/ 3688550 w 3688550"/>
              <a:gd name="connsiteY3" fmla="*/ 169010 h 1785992"/>
              <a:gd name="connsiteX4" fmla="*/ 3546155 w 3688550"/>
              <a:gd name="connsiteY4" fmla="*/ 569638 h 1785992"/>
              <a:gd name="connsiteX5" fmla="*/ 3058293 w 3688550"/>
              <a:gd name="connsiteY5" fmla="*/ 1785992 h 1785992"/>
              <a:gd name="connsiteX6" fmla="*/ 0 w 3688550"/>
              <a:gd name="connsiteY6" fmla="*/ 1617464 h 1785992"/>
              <a:gd name="connsiteX0" fmla="*/ 0 w 3546155"/>
              <a:gd name="connsiteY0" fmla="*/ 1617464 h 1785992"/>
              <a:gd name="connsiteX1" fmla="*/ 2199472 w 3546155"/>
              <a:gd name="connsiteY1" fmla="*/ 361032 h 1785992"/>
              <a:gd name="connsiteX2" fmla="*/ 3203981 w 3546155"/>
              <a:gd name="connsiteY2" fmla="*/ 0 h 1785992"/>
              <a:gd name="connsiteX3" fmla="*/ 3375668 w 3546155"/>
              <a:gd name="connsiteY3" fmla="*/ 349652 h 1785992"/>
              <a:gd name="connsiteX4" fmla="*/ 3546155 w 3546155"/>
              <a:gd name="connsiteY4" fmla="*/ 569638 h 1785992"/>
              <a:gd name="connsiteX5" fmla="*/ 3058293 w 3546155"/>
              <a:gd name="connsiteY5" fmla="*/ 1785992 h 1785992"/>
              <a:gd name="connsiteX6" fmla="*/ 0 w 3546155"/>
              <a:gd name="connsiteY6" fmla="*/ 1617464 h 1785992"/>
              <a:gd name="connsiteX0" fmla="*/ 0 w 3546155"/>
              <a:gd name="connsiteY0" fmla="*/ 1630955 h 1799483"/>
              <a:gd name="connsiteX1" fmla="*/ 2199472 w 3546155"/>
              <a:gd name="connsiteY1" fmla="*/ 374523 h 1799483"/>
              <a:gd name="connsiteX2" fmla="*/ 3183550 w 3546155"/>
              <a:gd name="connsiteY2" fmla="*/ 0 h 1799483"/>
              <a:gd name="connsiteX3" fmla="*/ 3375668 w 3546155"/>
              <a:gd name="connsiteY3" fmla="*/ 363143 h 1799483"/>
              <a:gd name="connsiteX4" fmla="*/ 3546155 w 3546155"/>
              <a:gd name="connsiteY4" fmla="*/ 583129 h 1799483"/>
              <a:gd name="connsiteX5" fmla="*/ 3058293 w 3546155"/>
              <a:gd name="connsiteY5" fmla="*/ 1799483 h 1799483"/>
              <a:gd name="connsiteX6" fmla="*/ 0 w 3546155"/>
              <a:gd name="connsiteY6" fmla="*/ 1630955 h 1799483"/>
              <a:gd name="connsiteX0" fmla="*/ 0 w 3708690"/>
              <a:gd name="connsiteY0" fmla="*/ 1630955 h 1799483"/>
              <a:gd name="connsiteX1" fmla="*/ 2199472 w 3708690"/>
              <a:gd name="connsiteY1" fmla="*/ 374523 h 1799483"/>
              <a:gd name="connsiteX2" fmla="*/ 3183550 w 3708690"/>
              <a:gd name="connsiteY2" fmla="*/ 0 h 1799483"/>
              <a:gd name="connsiteX3" fmla="*/ 3375668 w 3708690"/>
              <a:gd name="connsiteY3" fmla="*/ 363143 h 1799483"/>
              <a:gd name="connsiteX4" fmla="*/ 3708690 w 3708690"/>
              <a:gd name="connsiteY4" fmla="*/ 185870 h 1799483"/>
              <a:gd name="connsiteX5" fmla="*/ 3058293 w 3708690"/>
              <a:gd name="connsiteY5" fmla="*/ 1799483 h 1799483"/>
              <a:gd name="connsiteX6" fmla="*/ 0 w 3708690"/>
              <a:gd name="connsiteY6" fmla="*/ 1630955 h 1799483"/>
              <a:gd name="connsiteX0" fmla="*/ 0 w 3708690"/>
              <a:gd name="connsiteY0" fmla="*/ 1630955 h 2023527"/>
              <a:gd name="connsiteX1" fmla="*/ 2199472 w 3708690"/>
              <a:gd name="connsiteY1" fmla="*/ 374523 h 2023527"/>
              <a:gd name="connsiteX2" fmla="*/ 3183550 w 3708690"/>
              <a:gd name="connsiteY2" fmla="*/ 0 h 2023527"/>
              <a:gd name="connsiteX3" fmla="*/ 3375668 w 3708690"/>
              <a:gd name="connsiteY3" fmla="*/ 363143 h 2023527"/>
              <a:gd name="connsiteX4" fmla="*/ 3708690 w 3708690"/>
              <a:gd name="connsiteY4" fmla="*/ 185870 h 2023527"/>
              <a:gd name="connsiteX5" fmla="*/ 2757827 w 3708690"/>
              <a:gd name="connsiteY5" fmla="*/ 2023527 h 2023527"/>
              <a:gd name="connsiteX6" fmla="*/ 0 w 3708690"/>
              <a:gd name="connsiteY6" fmla="*/ 1630955 h 2023527"/>
              <a:gd name="connsiteX0" fmla="*/ 0 w 4037600"/>
              <a:gd name="connsiteY0" fmla="*/ 1871421 h 2023527"/>
              <a:gd name="connsiteX1" fmla="*/ 2528382 w 4037600"/>
              <a:gd name="connsiteY1" fmla="*/ 374523 h 2023527"/>
              <a:gd name="connsiteX2" fmla="*/ 3512460 w 4037600"/>
              <a:gd name="connsiteY2" fmla="*/ 0 h 2023527"/>
              <a:gd name="connsiteX3" fmla="*/ 3704578 w 4037600"/>
              <a:gd name="connsiteY3" fmla="*/ 363143 h 2023527"/>
              <a:gd name="connsiteX4" fmla="*/ 4037600 w 4037600"/>
              <a:gd name="connsiteY4" fmla="*/ 185870 h 2023527"/>
              <a:gd name="connsiteX5" fmla="*/ 3086737 w 4037600"/>
              <a:gd name="connsiteY5" fmla="*/ 2023527 h 2023527"/>
              <a:gd name="connsiteX6" fmla="*/ 0 w 4037600"/>
              <a:gd name="connsiteY6" fmla="*/ 1871421 h 2023527"/>
              <a:gd name="connsiteX0" fmla="*/ 0 w 4037600"/>
              <a:gd name="connsiteY0" fmla="*/ 1871421 h 2023527"/>
              <a:gd name="connsiteX1" fmla="*/ 2202011 w 4037600"/>
              <a:gd name="connsiteY1" fmla="*/ 575595 h 2023527"/>
              <a:gd name="connsiteX2" fmla="*/ 3512460 w 4037600"/>
              <a:gd name="connsiteY2" fmla="*/ 0 h 2023527"/>
              <a:gd name="connsiteX3" fmla="*/ 3704578 w 4037600"/>
              <a:gd name="connsiteY3" fmla="*/ 363143 h 2023527"/>
              <a:gd name="connsiteX4" fmla="*/ 4037600 w 4037600"/>
              <a:gd name="connsiteY4" fmla="*/ 185870 h 2023527"/>
              <a:gd name="connsiteX5" fmla="*/ 3086737 w 4037600"/>
              <a:gd name="connsiteY5" fmla="*/ 2023527 h 2023527"/>
              <a:gd name="connsiteX6" fmla="*/ 0 w 4037600"/>
              <a:gd name="connsiteY6" fmla="*/ 1871421 h 2023527"/>
              <a:gd name="connsiteX0" fmla="*/ 0 w 4037600"/>
              <a:gd name="connsiteY0" fmla="*/ 1871421 h 2023527"/>
              <a:gd name="connsiteX1" fmla="*/ 2122435 w 4037600"/>
              <a:gd name="connsiteY1" fmla="*/ 393973 h 2023527"/>
              <a:gd name="connsiteX2" fmla="*/ 3512460 w 4037600"/>
              <a:gd name="connsiteY2" fmla="*/ 0 h 2023527"/>
              <a:gd name="connsiteX3" fmla="*/ 3704578 w 4037600"/>
              <a:gd name="connsiteY3" fmla="*/ 363143 h 2023527"/>
              <a:gd name="connsiteX4" fmla="*/ 4037600 w 4037600"/>
              <a:gd name="connsiteY4" fmla="*/ 185870 h 2023527"/>
              <a:gd name="connsiteX5" fmla="*/ 3086737 w 4037600"/>
              <a:gd name="connsiteY5" fmla="*/ 2023527 h 2023527"/>
              <a:gd name="connsiteX6" fmla="*/ 0 w 4037600"/>
              <a:gd name="connsiteY6" fmla="*/ 1871421 h 2023527"/>
              <a:gd name="connsiteX0" fmla="*/ 0 w 4037600"/>
              <a:gd name="connsiteY0" fmla="*/ 1871421 h 1871421"/>
              <a:gd name="connsiteX1" fmla="*/ 2122435 w 4037600"/>
              <a:gd name="connsiteY1" fmla="*/ 393973 h 1871421"/>
              <a:gd name="connsiteX2" fmla="*/ 3512460 w 4037600"/>
              <a:gd name="connsiteY2" fmla="*/ 0 h 1871421"/>
              <a:gd name="connsiteX3" fmla="*/ 3704578 w 4037600"/>
              <a:gd name="connsiteY3" fmla="*/ 363143 h 1871421"/>
              <a:gd name="connsiteX4" fmla="*/ 4037600 w 4037600"/>
              <a:gd name="connsiteY4" fmla="*/ 185870 h 1871421"/>
              <a:gd name="connsiteX5" fmla="*/ 2975782 w 4037600"/>
              <a:gd name="connsiteY5" fmla="*/ 1809452 h 1871421"/>
              <a:gd name="connsiteX6" fmla="*/ 0 w 4037600"/>
              <a:gd name="connsiteY6" fmla="*/ 1871421 h 1871421"/>
              <a:gd name="connsiteX0" fmla="*/ 0 w 1957757"/>
              <a:gd name="connsiteY0" fmla="*/ 1138395 h 1809452"/>
              <a:gd name="connsiteX1" fmla="*/ 42592 w 1957757"/>
              <a:gd name="connsiteY1" fmla="*/ 393973 h 1809452"/>
              <a:gd name="connsiteX2" fmla="*/ 1432617 w 1957757"/>
              <a:gd name="connsiteY2" fmla="*/ 0 h 1809452"/>
              <a:gd name="connsiteX3" fmla="*/ 1624735 w 1957757"/>
              <a:gd name="connsiteY3" fmla="*/ 363143 h 1809452"/>
              <a:gd name="connsiteX4" fmla="*/ 1957757 w 1957757"/>
              <a:gd name="connsiteY4" fmla="*/ 185870 h 1809452"/>
              <a:gd name="connsiteX5" fmla="*/ 895939 w 1957757"/>
              <a:gd name="connsiteY5" fmla="*/ 1809452 h 1809452"/>
              <a:gd name="connsiteX6" fmla="*/ 0 w 1957757"/>
              <a:gd name="connsiteY6" fmla="*/ 1138395 h 1809452"/>
              <a:gd name="connsiteX0" fmla="*/ 0 w 1957757"/>
              <a:gd name="connsiteY0" fmla="*/ 1138395 h 1809452"/>
              <a:gd name="connsiteX1" fmla="*/ 46599 w 1957757"/>
              <a:gd name="connsiteY1" fmla="*/ 379017 h 1809452"/>
              <a:gd name="connsiteX2" fmla="*/ 1432617 w 1957757"/>
              <a:gd name="connsiteY2" fmla="*/ 0 h 1809452"/>
              <a:gd name="connsiteX3" fmla="*/ 1624735 w 1957757"/>
              <a:gd name="connsiteY3" fmla="*/ 363143 h 1809452"/>
              <a:gd name="connsiteX4" fmla="*/ 1957757 w 1957757"/>
              <a:gd name="connsiteY4" fmla="*/ 185870 h 1809452"/>
              <a:gd name="connsiteX5" fmla="*/ 895939 w 1957757"/>
              <a:gd name="connsiteY5" fmla="*/ 1809452 h 1809452"/>
              <a:gd name="connsiteX6" fmla="*/ 0 w 1957757"/>
              <a:gd name="connsiteY6" fmla="*/ 1138395 h 1809452"/>
              <a:gd name="connsiteX0" fmla="*/ 0 w 1957757"/>
              <a:gd name="connsiteY0" fmla="*/ 1077839 h 1748896"/>
              <a:gd name="connsiteX1" fmla="*/ 46599 w 1957757"/>
              <a:gd name="connsiteY1" fmla="*/ 318461 h 1748896"/>
              <a:gd name="connsiteX2" fmla="*/ 1419759 w 1957757"/>
              <a:gd name="connsiteY2" fmla="*/ 0 h 1748896"/>
              <a:gd name="connsiteX3" fmla="*/ 1624735 w 1957757"/>
              <a:gd name="connsiteY3" fmla="*/ 302587 h 1748896"/>
              <a:gd name="connsiteX4" fmla="*/ 1957757 w 1957757"/>
              <a:gd name="connsiteY4" fmla="*/ 125314 h 1748896"/>
              <a:gd name="connsiteX5" fmla="*/ 895939 w 1957757"/>
              <a:gd name="connsiteY5" fmla="*/ 1748896 h 1748896"/>
              <a:gd name="connsiteX6" fmla="*/ 0 w 1957757"/>
              <a:gd name="connsiteY6" fmla="*/ 1077839 h 1748896"/>
              <a:gd name="connsiteX0" fmla="*/ 0 w 1957757"/>
              <a:gd name="connsiteY0" fmla="*/ 1077839 h 1748896"/>
              <a:gd name="connsiteX1" fmla="*/ 46599 w 1957757"/>
              <a:gd name="connsiteY1" fmla="*/ 318461 h 1748896"/>
              <a:gd name="connsiteX2" fmla="*/ 1419759 w 1957757"/>
              <a:gd name="connsiteY2" fmla="*/ 0 h 1748896"/>
              <a:gd name="connsiteX3" fmla="*/ 1621533 w 1957757"/>
              <a:gd name="connsiteY3" fmla="*/ 352256 h 1748896"/>
              <a:gd name="connsiteX4" fmla="*/ 1957757 w 1957757"/>
              <a:gd name="connsiteY4" fmla="*/ 125314 h 1748896"/>
              <a:gd name="connsiteX5" fmla="*/ 895939 w 1957757"/>
              <a:gd name="connsiteY5" fmla="*/ 1748896 h 1748896"/>
              <a:gd name="connsiteX6" fmla="*/ 0 w 1957757"/>
              <a:gd name="connsiteY6" fmla="*/ 1077839 h 1748896"/>
              <a:gd name="connsiteX0" fmla="*/ 0 w 1955005"/>
              <a:gd name="connsiteY0" fmla="*/ 1077839 h 1748896"/>
              <a:gd name="connsiteX1" fmla="*/ 46599 w 1955005"/>
              <a:gd name="connsiteY1" fmla="*/ 318461 h 1748896"/>
              <a:gd name="connsiteX2" fmla="*/ 1419759 w 1955005"/>
              <a:gd name="connsiteY2" fmla="*/ 0 h 1748896"/>
              <a:gd name="connsiteX3" fmla="*/ 1621533 w 1955005"/>
              <a:gd name="connsiteY3" fmla="*/ 352256 h 1748896"/>
              <a:gd name="connsiteX4" fmla="*/ 1955005 w 1955005"/>
              <a:gd name="connsiteY4" fmla="*/ 148156 h 1748896"/>
              <a:gd name="connsiteX5" fmla="*/ 895939 w 1955005"/>
              <a:gd name="connsiteY5" fmla="*/ 1748896 h 1748896"/>
              <a:gd name="connsiteX6" fmla="*/ 0 w 1955005"/>
              <a:gd name="connsiteY6" fmla="*/ 1077839 h 1748896"/>
              <a:gd name="connsiteX0" fmla="*/ 0 w 1955005"/>
              <a:gd name="connsiteY0" fmla="*/ 1077839 h 1748896"/>
              <a:gd name="connsiteX1" fmla="*/ 46599 w 1955005"/>
              <a:gd name="connsiteY1" fmla="*/ 318461 h 1748896"/>
              <a:gd name="connsiteX2" fmla="*/ 1419759 w 1955005"/>
              <a:gd name="connsiteY2" fmla="*/ 0 h 1748896"/>
              <a:gd name="connsiteX3" fmla="*/ 1624901 w 1955005"/>
              <a:gd name="connsiteY3" fmla="*/ 339685 h 1748896"/>
              <a:gd name="connsiteX4" fmla="*/ 1955005 w 1955005"/>
              <a:gd name="connsiteY4" fmla="*/ 148156 h 1748896"/>
              <a:gd name="connsiteX5" fmla="*/ 895939 w 1955005"/>
              <a:gd name="connsiteY5" fmla="*/ 1748896 h 1748896"/>
              <a:gd name="connsiteX6" fmla="*/ 0 w 1955005"/>
              <a:gd name="connsiteY6" fmla="*/ 1077839 h 1748896"/>
              <a:gd name="connsiteX0" fmla="*/ 0 w 1955005"/>
              <a:gd name="connsiteY0" fmla="*/ 1077839 h 1748896"/>
              <a:gd name="connsiteX1" fmla="*/ 46599 w 1955005"/>
              <a:gd name="connsiteY1" fmla="*/ 318461 h 1748896"/>
              <a:gd name="connsiteX2" fmla="*/ 1419759 w 1955005"/>
              <a:gd name="connsiteY2" fmla="*/ 0 h 1748896"/>
              <a:gd name="connsiteX3" fmla="*/ 1624901 w 1955005"/>
              <a:gd name="connsiteY3" fmla="*/ 339685 h 1748896"/>
              <a:gd name="connsiteX4" fmla="*/ 1955005 w 1955005"/>
              <a:gd name="connsiteY4" fmla="*/ 148156 h 1748896"/>
              <a:gd name="connsiteX5" fmla="*/ 895939 w 1955005"/>
              <a:gd name="connsiteY5" fmla="*/ 1748896 h 1748896"/>
              <a:gd name="connsiteX6" fmla="*/ 0 w 1955005"/>
              <a:gd name="connsiteY6" fmla="*/ 1077839 h 1748896"/>
              <a:gd name="connsiteX0" fmla="*/ 0 w 1955005"/>
              <a:gd name="connsiteY0" fmla="*/ 1077839 h 1748896"/>
              <a:gd name="connsiteX1" fmla="*/ 46599 w 1955005"/>
              <a:gd name="connsiteY1" fmla="*/ 318461 h 1748896"/>
              <a:gd name="connsiteX2" fmla="*/ 1419759 w 1955005"/>
              <a:gd name="connsiteY2" fmla="*/ 0 h 1748896"/>
              <a:gd name="connsiteX3" fmla="*/ 1726825 w 1955005"/>
              <a:gd name="connsiteY3" fmla="*/ 286152 h 1748896"/>
              <a:gd name="connsiteX4" fmla="*/ 1955005 w 1955005"/>
              <a:gd name="connsiteY4" fmla="*/ 148156 h 1748896"/>
              <a:gd name="connsiteX5" fmla="*/ 895939 w 1955005"/>
              <a:gd name="connsiteY5" fmla="*/ 1748896 h 1748896"/>
              <a:gd name="connsiteX6" fmla="*/ 0 w 1955005"/>
              <a:gd name="connsiteY6" fmla="*/ 1077839 h 1748896"/>
              <a:gd name="connsiteX0" fmla="*/ 0 w 1955005"/>
              <a:gd name="connsiteY0" fmla="*/ 1080079 h 1751136"/>
              <a:gd name="connsiteX1" fmla="*/ 46599 w 1955005"/>
              <a:gd name="connsiteY1" fmla="*/ 320701 h 1751136"/>
              <a:gd name="connsiteX2" fmla="*/ 1419759 w 1955005"/>
              <a:gd name="connsiteY2" fmla="*/ 2240 h 1751136"/>
              <a:gd name="connsiteX3" fmla="*/ 1605620 w 1955005"/>
              <a:gd name="connsiteY3" fmla="*/ 184169 h 1751136"/>
              <a:gd name="connsiteX4" fmla="*/ 1726825 w 1955005"/>
              <a:gd name="connsiteY4" fmla="*/ 288392 h 1751136"/>
              <a:gd name="connsiteX5" fmla="*/ 1955005 w 1955005"/>
              <a:gd name="connsiteY5" fmla="*/ 150396 h 1751136"/>
              <a:gd name="connsiteX6" fmla="*/ 895939 w 1955005"/>
              <a:gd name="connsiteY6" fmla="*/ 1751136 h 1751136"/>
              <a:gd name="connsiteX7" fmla="*/ 0 w 1955005"/>
              <a:gd name="connsiteY7" fmla="*/ 1080079 h 1751136"/>
              <a:gd name="connsiteX0" fmla="*/ 0 w 1955005"/>
              <a:gd name="connsiteY0" fmla="*/ 1079529 h 1750586"/>
              <a:gd name="connsiteX1" fmla="*/ 46599 w 1955005"/>
              <a:gd name="connsiteY1" fmla="*/ 320151 h 1750586"/>
              <a:gd name="connsiteX2" fmla="*/ 1419759 w 1955005"/>
              <a:gd name="connsiteY2" fmla="*/ 1690 h 1750586"/>
              <a:gd name="connsiteX3" fmla="*/ 1553365 w 1955005"/>
              <a:gd name="connsiteY3" fmla="*/ 240355 h 1750586"/>
              <a:gd name="connsiteX4" fmla="*/ 1726825 w 1955005"/>
              <a:gd name="connsiteY4" fmla="*/ 287842 h 1750586"/>
              <a:gd name="connsiteX5" fmla="*/ 1955005 w 1955005"/>
              <a:gd name="connsiteY5" fmla="*/ 149846 h 1750586"/>
              <a:gd name="connsiteX6" fmla="*/ 895939 w 1955005"/>
              <a:gd name="connsiteY6" fmla="*/ 1750586 h 1750586"/>
              <a:gd name="connsiteX7" fmla="*/ 0 w 1955005"/>
              <a:gd name="connsiteY7" fmla="*/ 1079529 h 1750586"/>
              <a:gd name="connsiteX0" fmla="*/ 0 w 1955005"/>
              <a:gd name="connsiteY0" fmla="*/ 1079529 h 1750586"/>
              <a:gd name="connsiteX1" fmla="*/ 46599 w 1955005"/>
              <a:gd name="connsiteY1" fmla="*/ 320151 h 1750586"/>
              <a:gd name="connsiteX2" fmla="*/ 1419759 w 1955005"/>
              <a:gd name="connsiteY2" fmla="*/ 1690 h 1750586"/>
              <a:gd name="connsiteX3" fmla="*/ 1553365 w 1955005"/>
              <a:gd name="connsiteY3" fmla="*/ 240355 h 1750586"/>
              <a:gd name="connsiteX4" fmla="*/ 1726825 w 1955005"/>
              <a:gd name="connsiteY4" fmla="*/ 287842 h 1750586"/>
              <a:gd name="connsiteX5" fmla="*/ 1955005 w 1955005"/>
              <a:gd name="connsiteY5" fmla="*/ 149846 h 1750586"/>
              <a:gd name="connsiteX6" fmla="*/ 895939 w 1955005"/>
              <a:gd name="connsiteY6" fmla="*/ 1750586 h 1750586"/>
              <a:gd name="connsiteX7" fmla="*/ 0 w 1955005"/>
              <a:gd name="connsiteY7" fmla="*/ 1079529 h 1750586"/>
              <a:gd name="connsiteX0" fmla="*/ 0 w 1955005"/>
              <a:gd name="connsiteY0" fmla="*/ 1078485 h 1749542"/>
              <a:gd name="connsiteX1" fmla="*/ 46599 w 1955005"/>
              <a:gd name="connsiteY1" fmla="*/ 319107 h 1749542"/>
              <a:gd name="connsiteX2" fmla="*/ 1419759 w 1955005"/>
              <a:gd name="connsiteY2" fmla="*/ 646 h 1749542"/>
              <a:gd name="connsiteX3" fmla="*/ 1553365 w 1955005"/>
              <a:gd name="connsiteY3" fmla="*/ 239311 h 1749542"/>
              <a:gd name="connsiteX4" fmla="*/ 1726825 w 1955005"/>
              <a:gd name="connsiteY4" fmla="*/ 286798 h 1749542"/>
              <a:gd name="connsiteX5" fmla="*/ 1955005 w 1955005"/>
              <a:gd name="connsiteY5" fmla="*/ 148802 h 1749542"/>
              <a:gd name="connsiteX6" fmla="*/ 895939 w 1955005"/>
              <a:gd name="connsiteY6" fmla="*/ 1749542 h 1749542"/>
              <a:gd name="connsiteX7" fmla="*/ 0 w 1955005"/>
              <a:gd name="connsiteY7" fmla="*/ 1078485 h 1749542"/>
              <a:gd name="connsiteX0" fmla="*/ 0 w 1955005"/>
              <a:gd name="connsiteY0" fmla="*/ 1077839 h 1748896"/>
              <a:gd name="connsiteX1" fmla="*/ 46599 w 1955005"/>
              <a:gd name="connsiteY1" fmla="*/ 318461 h 1748896"/>
              <a:gd name="connsiteX2" fmla="*/ 1419759 w 1955005"/>
              <a:gd name="connsiteY2" fmla="*/ 0 h 1748896"/>
              <a:gd name="connsiteX3" fmla="*/ 1553365 w 1955005"/>
              <a:gd name="connsiteY3" fmla="*/ 238665 h 1748896"/>
              <a:gd name="connsiteX4" fmla="*/ 1726825 w 1955005"/>
              <a:gd name="connsiteY4" fmla="*/ 286152 h 1748896"/>
              <a:gd name="connsiteX5" fmla="*/ 1955005 w 1955005"/>
              <a:gd name="connsiteY5" fmla="*/ 148156 h 1748896"/>
              <a:gd name="connsiteX6" fmla="*/ 895939 w 1955005"/>
              <a:gd name="connsiteY6" fmla="*/ 1748896 h 1748896"/>
              <a:gd name="connsiteX7" fmla="*/ 0 w 1955005"/>
              <a:gd name="connsiteY7" fmla="*/ 1077839 h 1748896"/>
              <a:gd name="connsiteX0" fmla="*/ 0 w 1955005"/>
              <a:gd name="connsiteY0" fmla="*/ 1077839 h 1748896"/>
              <a:gd name="connsiteX1" fmla="*/ 46599 w 1955005"/>
              <a:gd name="connsiteY1" fmla="*/ 318461 h 1748896"/>
              <a:gd name="connsiteX2" fmla="*/ 1419759 w 1955005"/>
              <a:gd name="connsiteY2" fmla="*/ 0 h 1748896"/>
              <a:gd name="connsiteX3" fmla="*/ 1555049 w 1955005"/>
              <a:gd name="connsiteY3" fmla="*/ 232380 h 1748896"/>
              <a:gd name="connsiteX4" fmla="*/ 1726825 w 1955005"/>
              <a:gd name="connsiteY4" fmla="*/ 286152 h 1748896"/>
              <a:gd name="connsiteX5" fmla="*/ 1955005 w 1955005"/>
              <a:gd name="connsiteY5" fmla="*/ 148156 h 1748896"/>
              <a:gd name="connsiteX6" fmla="*/ 895939 w 1955005"/>
              <a:gd name="connsiteY6" fmla="*/ 1748896 h 1748896"/>
              <a:gd name="connsiteX7" fmla="*/ 0 w 1955005"/>
              <a:gd name="connsiteY7" fmla="*/ 1077839 h 1748896"/>
              <a:gd name="connsiteX0" fmla="*/ 0 w 1955005"/>
              <a:gd name="connsiteY0" fmla="*/ 1077839 h 1748896"/>
              <a:gd name="connsiteX1" fmla="*/ 46599 w 1955005"/>
              <a:gd name="connsiteY1" fmla="*/ 318461 h 1748896"/>
              <a:gd name="connsiteX2" fmla="*/ 1419759 w 1955005"/>
              <a:gd name="connsiteY2" fmla="*/ 0 h 1748896"/>
              <a:gd name="connsiteX3" fmla="*/ 1555049 w 1955005"/>
              <a:gd name="connsiteY3" fmla="*/ 232380 h 1748896"/>
              <a:gd name="connsiteX4" fmla="*/ 1726825 w 1955005"/>
              <a:gd name="connsiteY4" fmla="*/ 286152 h 1748896"/>
              <a:gd name="connsiteX5" fmla="*/ 1955005 w 1955005"/>
              <a:gd name="connsiteY5" fmla="*/ 148156 h 1748896"/>
              <a:gd name="connsiteX6" fmla="*/ 895939 w 1955005"/>
              <a:gd name="connsiteY6" fmla="*/ 1748896 h 1748896"/>
              <a:gd name="connsiteX7" fmla="*/ 0 w 1955005"/>
              <a:gd name="connsiteY7" fmla="*/ 1077839 h 1748896"/>
              <a:gd name="connsiteX0" fmla="*/ 0 w 1955005"/>
              <a:gd name="connsiteY0" fmla="*/ 1096226 h 1767283"/>
              <a:gd name="connsiteX1" fmla="*/ 46599 w 1955005"/>
              <a:gd name="connsiteY1" fmla="*/ 336848 h 1767283"/>
              <a:gd name="connsiteX2" fmla="*/ 1419759 w 1955005"/>
              <a:gd name="connsiteY2" fmla="*/ 18387 h 1767283"/>
              <a:gd name="connsiteX3" fmla="*/ 1450900 w 1955005"/>
              <a:gd name="connsiteY3" fmla="*/ 61168 h 1767283"/>
              <a:gd name="connsiteX4" fmla="*/ 1555049 w 1955005"/>
              <a:gd name="connsiteY4" fmla="*/ 250767 h 1767283"/>
              <a:gd name="connsiteX5" fmla="*/ 1726825 w 1955005"/>
              <a:gd name="connsiteY5" fmla="*/ 304539 h 1767283"/>
              <a:gd name="connsiteX6" fmla="*/ 1955005 w 1955005"/>
              <a:gd name="connsiteY6" fmla="*/ 166543 h 1767283"/>
              <a:gd name="connsiteX7" fmla="*/ 895939 w 1955005"/>
              <a:gd name="connsiteY7" fmla="*/ 1767283 h 1767283"/>
              <a:gd name="connsiteX8" fmla="*/ 0 w 1955005"/>
              <a:gd name="connsiteY8" fmla="*/ 1096226 h 1767283"/>
              <a:gd name="connsiteX0" fmla="*/ 0 w 1955005"/>
              <a:gd name="connsiteY0" fmla="*/ 1307205 h 1978262"/>
              <a:gd name="connsiteX1" fmla="*/ 46599 w 1955005"/>
              <a:gd name="connsiteY1" fmla="*/ 547827 h 1978262"/>
              <a:gd name="connsiteX2" fmla="*/ 1651621 w 1955005"/>
              <a:gd name="connsiteY2" fmla="*/ 5173 h 1978262"/>
              <a:gd name="connsiteX3" fmla="*/ 1450900 w 1955005"/>
              <a:gd name="connsiteY3" fmla="*/ 272147 h 1978262"/>
              <a:gd name="connsiteX4" fmla="*/ 1555049 w 1955005"/>
              <a:gd name="connsiteY4" fmla="*/ 461746 h 1978262"/>
              <a:gd name="connsiteX5" fmla="*/ 1726825 w 1955005"/>
              <a:gd name="connsiteY5" fmla="*/ 515518 h 1978262"/>
              <a:gd name="connsiteX6" fmla="*/ 1955005 w 1955005"/>
              <a:gd name="connsiteY6" fmla="*/ 377522 h 1978262"/>
              <a:gd name="connsiteX7" fmla="*/ 895939 w 1955005"/>
              <a:gd name="connsiteY7" fmla="*/ 1978262 h 1978262"/>
              <a:gd name="connsiteX8" fmla="*/ 0 w 1955005"/>
              <a:gd name="connsiteY8" fmla="*/ 1307205 h 1978262"/>
              <a:gd name="connsiteX0" fmla="*/ 0 w 1955005"/>
              <a:gd name="connsiteY0" fmla="*/ 1302032 h 1973089"/>
              <a:gd name="connsiteX1" fmla="*/ 46599 w 1955005"/>
              <a:gd name="connsiteY1" fmla="*/ 542654 h 1973089"/>
              <a:gd name="connsiteX2" fmla="*/ 1651621 w 1955005"/>
              <a:gd name="connsiteY2" fmla="*/ 0 h 1973089"/>
              <a:gd name="connsiteX3" fmla="*/ 1450900 w 1955005"/>
              <a:gd name="connsiteY3" fmla="*/ 266974 h 1973089"/>
              <a:gd name="connsiteX4" fmla="*/ 1555049 w 1955005"/>
              <a:gd name="connsiteY4" fmla="*/ 456573 h 1973089"/>
              <a:gd name="connsiteX5" fmla="*/ 1726825 w 1955005"/>
              <a:gd name="connsiteY5" fmla="*/ 510345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50900 w 1955005"/>
              <a:gd name="connsiteY3" fmla="*/ 266974 h 1973089"/>
              <a:gd name="connsiteX4" fmla="*/ 1555049 w 1955005"/>
              <a:gd name="connsiteY4" fmla="*/ 456573 h 1973089"/>
              <a:gd name="connsiteX5" fmla="*/ 1726825 w 1955005"/>
              <a:gd name="connsiteY5" fmla="*/ 510345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55049 w 1955005"/>
              <a:gd name="connsiteY4" fmla="*/ 456573 h 1973089"/>
              <a:gd name="connsiteX5" fmla="*/ 1726825 w 1955005"/>
              <a:gd name="connsiteY5" fmla="*/ 510345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55049 w 1955005"/>
              <a:gd name="connsiteY4" fmla="*/ 456573 h 1973089"/>
              <a:gd name="connsiteX5" fmla="*/ 1726825 w 1955005"/>
              <a:gd name="connsiteY5" fmla="*/ 510345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89561 w 1955005"/>
              <a:gd name="connsiteY4" fmla="*/ 516348 h 1973089"/>
              <a:gd name="connsiteX5" fmla="*/ 1726825 w 1955005"/>
              <a:gd name="connsiteY5" fmla="*/ 510345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89561 w 1955005"/>
              <a:gd name="connsiteY4" fmla="*/ 516348 h 1973089"/>
              <a:gd name="connsiteX5" fmla="*/ 1749051 w 1955005"/>
              <a:gd name="connsiteY5" fmla="*/ 502826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86027 w 1955005"/>
              <a:gd name="connsiteY4" fmla="*/ 491821 h 1973089"/>
              <a:gd name="connsiteX5" fmla="*/ 1749051 w 1955005"/>
              <a:gd name="connsiteY5" fmla="*/ 502826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86027 w 1955005"/>
              <a:gd name="connsiteY4" fmla="*/ 491821 h 1973089"/>
              <a:gd name="connsiteX5" fmla="*/ 1749051 w 1955005"/>
              <a:gd name="connsiteY5" fmla="*/ 502826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86027 w 1955005"/>
              <a:gd name="connsiteY4" fmla="*/ 491821 h 1973089"/>
              <a:gd name="connsiteX5" fmla="*/ 1749051 w 1955005"/>
              <a:gd name="connsiteY5" fmla="*/ 502826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2032 h 1973089"/>
              <a:gd name="connsiteX1" fmla="*/ 46599 w 1955005"/>
              <a:gd name="connsiteY1" fmla="*/ 542654 h 1973089"/>
              <a:gd name="connsiteX2" fmla="*/ 1651621 w 1955005"/>
              <a:gd name="connsiteY2" fmla="*/ 0 h 1973089"/>
              <a:gd name="connsiteX3" fmla="*/ 1449833 w 1955005"/>
              <a:gd name="connsiteY3" fmla="*/ 283531 h 1973089"/>
              <a:gd name="connsiteX4" fmla="*/ 1586027 w 1955005"/>
              <a:gd name="connsiteY4" fmla="*/ 491821 h 1973089"/>
              <a:gd name="connsiteX5" fmla="*/ 1749051 w 1955005"/>
              <a:gd name="connsiteY5" fmla="*/ 502826 h 1973089"/>
              <a:gd name="connsiteX6" fmla="*/ 1955005 w 1955005"/>
              <a:gd name="connsiteY6" fmla="*/ 372349 h 1973089"/>
              <a:gd name="connsiteX7" fmla="*/ 895939 w 1955005"/>
              <a:gd name="connsiteY7" fmla="*/ 1973089 h 1973089"/>
              <a:gd name="connsiteX8" fmla="*/ 0 w 1955005"/>
              <a:gd name="connsiteY8" fmla="*/ 1302032 h 1973089"/>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86027 w 1955005"/>
              <a:gd name="connsiteY4" fmla="*/ 495354 h 1976622"/>
              <a:gd name="connsiteX5" fmla="*/ 1749051 w 1955005"/>
              <a:gd name="connsiteY5" fmla="*/ 506359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86027 w 1955005"/>
              <a:gd name="connsiteY4" fmla="*/ 495354 h 1976622"/>
              <a:gd name="connsiteX5" fmla="*/ 1749051 w 1955005"/>
              <a:gd name="connsiteY5" fmla="*/ 506359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49051 w 1955005"/>
              <a:gd name="connsiteY5" fmla="*/ 506359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49051 w 1955005"/>
              <a:gd name="connsiteY5" fmla="*/ 506359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49668 w 1955005"/>
              <a:gd name="connsiteY5" fmla="*/ 516630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49668 w 1955005"/>
              <a:gd name="connsiteY5" fmla="*/ 516630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49668 w 1955005"/>
              <a:gd name="connsiteY5" fmla="*/ 516630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38780 w 1955005"/>
              <a:gd name="connsiteY5" fmla="*/ 506975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38780 w 1955005"/>
              <a:gd name="connsiteY5" fmla="*/ 506975 h 1976622"/>
              <a:gd name="connsiteX6" fmla="*/ 1955005 w 1955005"/>
              <a:gd name="connsiteY6" fmla="*/ 375882 h 1976622"/>
              <a:gd name="connsiteX7" fmla="*/ 895939 w 1955005"/>
              <a:gd name="connsiteY7" fmla="*/ 1976622 h 1976622"/>
              <a:gd name="connsiteX8" fmla="*/ 0 w 1955005"/>
              <a:gd name="connsiteY8" fmla="*/ 1305565 h 1976622"/>
              <a:gd name="connsiteX0" fmla="*/ 0 w 1955005"/>
              <a:gd name="connsiteY0" fmla="*/ 1305565 h 1976622"/>
              <a:gd name="connsiteX1" fmla="*/ 46599 w 1955005"/>
              <a:gd name="connsiteY1" fmla="*/ 546187 h 1976622"/>
              <a:gd name="connsiteX2" fmla="*/ 1676148 w 1955005"/>
              <a:gd name="connsiteY2" fmla="*/ 0 h 1976622"/>
              <a:gd name="connsiteX3" fmla="*/ 1449833 w 1955005"/>
              <a:gd name="connsiteY3" fmla="*/ 287064 h 1976622"/>
              <a:gd name="connsiteX4" fmla="*/ 1568855 w 1955005"/>
              <a:gd name="connsiteY4" fmla="*/ 484015 h 1976622"/>
              <a:gd name="connsiteX5" fmla="*/ 1738780 w 1955005"/>
              <a:gd name="connsiteY5" fmla="*/ 506975 h 1976622"/>
              <a:gd name="connsiteX6" fmla="*/ 1955005 w 1955005"/>
              <a:gd name="connsiteY6" fmla="*/ 375882 h 1976622"/>
              <a:gd name="connsiteX7" fmla="*/ 895939 w 1955005"/>
              <a:gd name="connsiteY7" fmla="*/ 1976622 h 1976622"/>
              <a:gd name="connsiteX8" fmla="*/ 0 w 1955005"/>
              <a:gd name="connsiteY8" fmla="*/ 1305565 h 197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005" h="1976622">
                <a:moveTo>
                  <a:pt x="0" y="1305565"/>
                </a:moveTo>
                <a:lnTo>
                  <a:pt x="46599" y="546187"/>
                </a:lnTo>
                <a:lnTo>
                  <a:pt x="1676148" y="0"/>
                </a:lnTo>
                <a:cubicBezTo>
                  <a:pt x="1340923" y="155203"/>
                  <a:pt x="1421450" y="219823"/>
                  <a:pt x="1449833" y="287064"/>
                </a:cubicBezTo>
                <a:cubicBezTo>
                  <a:pt x="1495839" y="338817"/>
                  <a:pt x="1518848" y="416550"/>
                  <a:pt x="1568855" y="484015"/>
                </a:cubicBezTo>
                <a:cubicBezTo>
                  <a:pt x="1604893" y="532634"/>
                  <a:pt x="1624309" y="571642"/>
                  <a:pt x="1738780" y="506975"/>
                </a:cubicBezTo>
                <a:lnTo>
                  <a:pt x="1955005" y="375882"/>
                </a:lnTo>
                <a:lnTo>
                  <a:pt x="895939" y="1976622"/>
                </a:lnTo>
                <a:lnTo>
                  <a:pt x="0" y="1305565"/>
                </a:lnTo>
                <a:close/>
              </a:path>
            </a:pathLst>
          </a:custGeom>
          <a:solidFill>
            <a:schemeClr val="bg1">
              <a:lumMod val="85000"/>
              <a:alpha val="70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dirty="0">
              <a:gradFill>
                <a:gsLst>
                  <a:gs pos="0">
                    <a:srgbClr val="FFFFFF"/>
                  </a:gs>
                  <a:gs pos="100000">
                    <a:srgbClr val="FFFFFF"/>
                  </a:gs>
                </a:gsLst>
                <a:lin ang="5400000" scaled="0"/>
              </a:gradFill>
            </a:endParaRPr>
          </a:p>
        </p:txBody>
      </p:sp>
      <p:grpSp>
        <p:nvGrpSpPr>
          <p:cNvPr id="13" name="Group 12"/>
          <p:cNvGrpSpPr/>
          <p:nvPr/>
        </p:nvGrpSpPr>
        <p:grpSpPr>
          <a:xfrm>
            <a:off x="6304654" y="1484701"/>
            <a:ext cx="2788899" cy="1802636"/>
            <a:chOff x="4343400" y="-2895747"/>
            <a:chExt cx="4137057" cy="2674034"/>
          </a:xfrm>
        </p:grpSpPr>
        <p:sp>
          <p:nvSpPr>
            <p:cNvPr id="148" name="Rectangle 147"/>
            <p:cNvSpPr/>
            <p:nvPr/>
          </p:nvSpPr>
          <p:spPr bwMode="auto">
            <a:xfrm>
              <a:off x="4572000" y="-2362200"/>
              <a:ext cx="3886200" cy="214048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49" name="Rectangle 148"/>
            <p:cNvSpPr/>
            <p:nvPr/>
          </p:nvSpPr>
          <p:spPr bwMode="auto">
            <a:xfrm>
              <a:off x="4572000" y="-1219200"/>
              <a:ext cx="3886200" cy="997487"/>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2" name="Rectangle 11"/>
            <p:cNvSpPr/>
            <p:nvPr/>
          </p:nvSpPr>
          <p:spPr bwMode="auto">
            <a:xfrm>
              <a:off x="4572000" y="-2743200"/>
              <a:ext cx="3886200" cy="4572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dirty="0">
                <a:gradFill>
                  <a:gsLst>
                    <a:gs pos="0">
                      <a:srgbClr val="FFFFFF"/>
                    </a:gs>
                    <a:gs pos="100000">
                      <a:srgbClr val="FFFFFF"/>
                    </a:gs>
                  </a:gsLst>
                  <a:lin ang="5400000" scaled="0"/>
                </a:gradFill>
              </a:endParaRPr>
            </a:p>
          </p:txBody>
        </p:sp>
        <p:pic>
          <p:nvPicPr>
            <p:cNvPr id="138" name="Picture 137"/>
            <p:cNvPicPr>
              <a:picLocks noChangeAspect="1"/>
            </p:cNvPicPr>
            <p:nvPr/>
          </p:nvPicPr>
          <p:blipFill>
            <a:blip r:embed="rId18">
              <a:extLst>
                <a:ext uri="{BEBA8EAE-BF5A-486C-A8C5-ECC9F3942E4B}">
                  <a14:imgProps xmlns:a14="http://schemas.microsoft.com/office/drawing/2010/main">
                    <a14:imgLayer r:embed="rId19">
                      <a14:imgEffect>
                        <a14:backgroundRemoval t="3763" b="96774" l="5236" r="95288"/>
                      </a14:imgEffect>
                    </a14:imgLayer>
                  </a14:imgProps>
                </a:ext>
              </a:extLst>
            </a:blip>
            <a:stretch>
              <a:fillRect/>
            </a:stretch>
          </p:blipFill>
          <p:spPr>
            <a:xfrm>
              <a:off x="6227333" y="-1882744"/>
              <a:ext cx="1354744" cy="1319275"/>
            </a:xfrm>
            <a:prstGeom prst="rect">
              <a:avLst/>
            </a:prstGeom>
          </p:spPr>
        </p:pic>
        <p:cxnSp>
          <p:nvCxnSpPr>
            <p:cNvPr id="9" name="Straight Connector 8"/>
            <p:cNvCxnSpPr/>
            <p:nvPr/>
          </p:nvCxnSpPr>
          <p:spPr>
            <a:xfrm>
              <a:off x="4572000" y="-1241058"/>
              <a:ext cx="3908457" cy="11925"/>
            </a:xfrm>
            <a:prstGeom prst="line">
              <a:avLst/>
            </a:prstGeom>
            <a:ln w="57150" cmpd="sng">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144" name="Picture 173"/>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85318" y="-1710186"/>
              <a:ext cx="504640" cy="819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Rectangle 144"/>
            <p:cNvSpPr/>
            <p:nvPr/>
          </p:nvSpPr>
          <p:spPr bwMode="auto">
            <a:xfrm>
              <a:off x="4343400" y="-2270632"/>
              <a:ext cx="1828800" cy="609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algn="ctr" defTabSz="932026">
                <a:lnSpc>
                  <a:spcPct val="90000"/>
                </a:lnSpc>
                <a:defRPr/>
              </a:pPr>
              <a:r>
                <a:rPr lang="en-US" sz="1498" dirty="0">
                  <a:solidFill>
                    <a:schemeClr val="tx1"/>
                  </a:solidFill>
                  <a:latin typeface="+mj-lt"/>
                </a:rPr>
                <a:t>Corporate </a:t>
              </a:r>
            </a:p>
            <a:p>
              <a:pPr algn="ctr" defTabSz="932026">
                <a:lnSpc>
                  <a:spcPct val="90000"/>
                </a:lnSpc>
                <a:defRPr/>
              </a:pPr>
              <a:r>
                <a:rPr lang="en-US" sz="1498" dirty="0">
                  <a:solidFill>
                    <a:schemeClr val="tx1"/>
                  </a:solidFill>
                  <a:latin typeface="+mj-lt"/>
                </a:rPr>
                <a:t>data</a:t>
              </a:r>
            </a:p>
          </p:txBody>
        </p:sp>
        <p:sp>
          <p:nvSpPr>
            <p:cNvPr id="146" name="Rectangle 145"/>
            <p:cNvSpPr/>
            <p:nvPr/>
          </p:nvSpPr>
          <p:spPr bwMode="auto">
            <a:xfrm>
              <a:off x="4343400" y="-1196294"/>
              <a:ext cx="1828800" cy="609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algn="ctr" defTabSz="932026">
                <a:lnSpc>
                  <a:spcPct val="90000"/>
                </a:lnSpc>
                <a:defRPr/>
              </a:pPr>
              <a:r>
                <a:rPr lang="en-US" sz="1498" dirty="0">
                  <a:solidFill>
                    <a:schemeClr val="tx1"/>
                  </a:solidFill>
                  <a:latin typeface="+mj-lt"/>
                </a:rPr>
                <a:t>Personal</a:t>
              </a:r>
            </a:p>
            <a:p>
              <a:pPr algn="ctr" defTabSz="932026">
                <a:lnSpc>
                  <a:spcPct val="90000"/>
                </a:lnSpc>
                <a:defRPr/>
              </a:pPr>
              <a:r>
                <a:rPr lang="en-US" sz="1498" dirty="0">
                  <a:solidFill>
                    <a:schemeClr val="tx1"/>
                  </a:solidFill>
                  <a:latin typeface="+mj-lt"/>
                </a:rPr>
                <a:t> data</a:t>
              </a:r>
            </a:p>
          </p:txBody>
        </p:sp>
        <p:sp>
          <p:nvSpPr>
            <p:cNvPr id="147" name="Rectangle 146"/>
            <p:cNvSpPr/>
            <p:nvPr/>
          </p:nvSpPr>
          <p:spPr bwMode="auto">
            <a:xfrm>
              <a:off x="4577182" y="-2895747"/>
              <a:ext cx="3881017" cy="6858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algn="ctr" defTabSz="932026">
                <a:lnSpc>
                  <a:spcPct val="90000"/>
                </a:lnSpc>
                <a:defRPr/>
              </a:pPr>
              <a:r>
                <a:rPr lang="en-US" sz="1530" dirty="0">
                  <a:solidFill>
                    <a:schemeClr val="tx1"/>
                  </a:solidFill>
                  <a:latin typeface="Segoe UI Semibold"/>
                  <a:cs typeface="Segoe UI Semibold"/>
                </a:rPr>
                <a:t>Multi-identity policy</a:t>
              </a:r>
            </a:p>
          </p:txBody>
        </p:sp>
      </p:grpSp>
    </p:spTree>
    <p:extLst>
      <p:ext uri="{BB962C8B-B14F-4D97-AF65-F5344CB8AC3E}">
        <p14:creationId xmlns:p14="http://schemas.microsoft.com/office/powerpoint/2010/main" val="73043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55"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 calcmode="lin" valueType="num">
                                      <p:cBhvr>
                                        <p:cTn id="10" dur="500" fill="hold"/>
                                        <p:tgtEl>
                                          <p:spTgt spid="73"/>
                                        </p:tgtEl>
                                        <p:attrNameLst>
                                          <p:attrName>ppt_w</p:attrName>
                                        </p:attrNameLst>
                                      </p:cBhvr>
                                      <p:tavLst>
                                        <p:tav tm="0">
                                          <p:val>
                                            <p:strVal val="#ppt_w*0.70"/>
                                          </p:val>
                                        </p:tav>
                                        <p:tav tm="100000">
                                          <p:val>
                                            <p:strVal val="#ppt_w"/>
                                          </p:val>
                                        </p:tav>
                                      </p:tavLst>
                                    </p:anim>
                                    <p:anim calcmode="lin" valueType="num">
                                      <p:cBhvr>
                                        <p:cTn id="11" dur="500" fill="hold"/>
                                        <p:tgtEl>
                                          <p:spTgt spid="73"/>
                                        </p:tgtEl>
                                        <p:attrNameLst>
                                          <p:attrName>ppt_h</p:attrName>
                                        </p:attrNameLst>
                                      </p:cBhvr>
                                      <p:tavLst>
                                        <p:tav tm="0">
                                          <p:val>
                                            <p:strVal val="#ppt_h"/>
                                          </p:val>
                                        </p:tav>
                                        <p:tav tm="100000">
                                          <p:val>
                                            <p:strVal val="#ppt_h"/>
                                          </p:val>
                                        </p:tav>
                                      </p:tavLst>
                                    </p:anim>
                                    <p:animEffect transition="in" filter="fade">
                                      <p:cBhvr>
                                        <p:cTn id="12" dur="500"/>
                                        <p:tgtEl>
                                          <p:spTgt spid="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1"/>
                                        </p:tgtEl>
                                        <p:attrNameLst>
                                          <p:attrName>style.visibility</p:attrName>
                                        </p:attrNameLst>
                                      </p:cBhvr>
                                      <p:to>
                                        <p:strVal val="visible"/>
                                      </p:to>
                                    </p:set>
                                    <p:animEffect transition="in" filter="fade">
                                      <p:cBhvr>
                                        <p:cTn id="17" dur="500"/>
                                        <p:tgtEl>
                                          <p:spTgt spid="1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9"/>
                                        </p:tgtEl>
                                        <p:attrNameLst>
                                          <p:attrName>style.visibility</p:attrName>
                                        </p:attrNameLst>
                                      </p:cBhvr>
                                      <p:to>
                                        <p:strVal val="visible"/>
                                      </p:to>
                                    </p:set>
                                    <p:animEffect transition="in" filter="fade">
                                      <p:cBhvr>
                                        <p:cTn id="22" dur="500"/>
                                        <p:tgtEl>
                                          <p:spTgt spid="17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96"/>
                                        </p:tgtEl>
                                        <p:attrNameLst>
                                          <p:attrName>style.visibility</p:attrName>
                                        </p:attrNameLst>
                                      </p:cBhvr>
                                      <p:to>
                                        <p:strVal val="visible"/>
                                      </p:to>
                                    </p:set>
                                    <p:animEffect transition="in" filter="dissolve">
                                      <p:cBhvr>
                                        <p:cTn id="27" dur="500"/>
                                        <p:tgtEl>
                                          <p:spTgt spid="196"/>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214"/>
                                        </p:tgtEl>
                                        <p:attrNameLst>
                                          <p:attrName>style.visibility</p:attrName>
                                        </p:attrNameLst>
                                      </p:cBhvr>
                                      <p:to>
                                        <p:strVal val="visible"/>
                                      </p:to>
                                    </p:set>
                                    <p:animEffect transition="in" filter="fade">
                                      <p:cBhvr>
                                        <p:cTn id="30" dur="500"/>
                                        <p:tgtEl>
                                          <p:spTgt spid="2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par>
                                <p:cTn id="36" presetID="10" presetClass="entr" presetSubtype="0" fill="hold" nodeType="withEffect">
                                  <p:stCondLst>
                                    <p:cond delay="10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600"/>
                            </p:stCondLst>
                            <p:childTnLst>
                              <p:par>
                                <p:cTn id="40" presetID="10" presetClass="entr" presetSubtype="0" fill="hold" nodeType="after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1000"/>
                                        <p:tgtEl>
                                          <p:spTgt spid="98"/>
                                        </p:tgtEl>
                                      </p:cBhvr>
                                    </p:animEffect>
                                  </p:childTnLst>
                                </p:cTn>
                              </p:par>
                              <p:par>
                                <p:cTn id="43" presetID="10" presetClass="entr" presetSubtype="0" fill="hold" nodeType="withEffect">
                                  <p:stCondLst>
                                    <p:cond delay="100"/>
                                  </p:stCondLst>
                                  <p:childTnLst>
                                    <p:set>
                                      <p:cBhvr>
                                        <p:cTn id="44" dur="1" fill="hold">
                                          <p:stCondLst>
                                            <p:cond delay="0"/>
                                          </p:stCondLst>
                                        </p:cTn>
                                        <p:tgtEl>
                                          <p:spTgt spid="103"/>
                                        </p:tgtEl>
                                        <p:attrNameLst>
                                          <p:attrName>style.visibility</p:attrName>
                                        </p:attrNameLst>
                                      </p:cBhvr>
                                      <p:to>
                                        <p:strVal val="visible"/>
                                      </p:to>
                                    </p:set>
                                    <p:animEffect transition="in" filter="fade">
                                      <p:cBhvr>
                                        <p:cTn id="45" dur="1000"/>
                                        <p:tgtEl>
                                          <p:spTgt spid="103"/>
                                        </p:tgtEl>
                                      </p:cBhvr>
                                    </p:animEffect>
                                  </p:childTnLst>
                                </p:cTn>
                              </p:par>
                              <p:par>
                                <p:cTn id="46" presetID="10" presetClass="entr" presetSubtype="0" fill="hold" nodeType="withEffect">
                                  <p:stCondLst>
                                    <p:cond delay="200"/>
                                  </p:stCondLst>
                                  <p:childTnLst>
                                    <p:set>
                                      <p:cBhvr>
                                        <p:cTn id="47" dur="1" fill="hold">
                                          <p:stCondLst>
                                            <p:cond delay="0"/>
                                          </p:stCondLst>
                                        </p:cTn>
                                        <p:tgtEl>
                                          <p:spTgt spid="108"/>
                                        </p:tgtEl>
                                        <p:attrNameLst>
                                          <p:attrName>style.visibility</p:attrName>
                                        </p:attrNameLst>
                                      </p:cBhvr>
                                      <p:to>
                                        <p:strVal val="visible"/>
                                      </p:to>
                                    </p:set>
                                    <p:animEffect transition="in" filter="fade">
                                      <p:cBhvr>
                                        <p:cTn id="48" dur="1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03" dirty="0"/>
              <a:t>Mobile application management</a:t>
            </a:r>
          </a:p>
        </p:txBody>
      </p:sp>
      <p:grpSp>
        <p:nvGrpSpPr>
          <p:cNvPr id="57" name="Group 56"/>
          <p:cNvGrpSpPr/>
          <p:nvPr/>
        </p:nvGrpSpPr>
        <p:grpSpPr>
          <a:xfrm>
            <a:off x="2193801" y="1446297"/>
            <a:ext cx="3757663" cy="5234156"/>
            <a:chOff x="2193230" y="1446006"/>
            <a:chExt cx="3758196" cy="5234898"/>
          </a:xfrm>
        </p:grpSpPr>
        <p:grpSp>
          <p:nvGrpSpPr>
            <p:cNvPr id="58" name="Group 57"/>
            <p:cNvGrpSpPr/>
            <p:nvPr/>
          </p:nvGrpSpPr>
          <p:grpSpPr>
            <a:xfrm>
              <a:off x="2193230" y="1446006"/>
              <a:ext cx="3758196" cy="5234898"/>
              <a:chOff x="2489200" y="5600700"/>
              <a:chExt cx="763588" cy="1063625"/>
            </a:xfrm>
          </p:grpSpPr>
          <p:sp>
            <p:nvSpPr>
              <p:cNvPr id="73"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rgbClr val="505050"/>
              </a:solidFill>
              <a:ln>
                <a:noFill/>
              </a:ln>
            </p:spPr>
            <p:txBody>
              <a:bodyPr/>
              <a:lstStyle/>
              <a:p>
                <a:pPr defTabSz="932509">
                  <a:defRPr/>
                </a:pPr>
                <a:endParaRPr lang="en-US" sz="1000" dirty="0"/>
              </a:p>
            </p:txBody>
          </p:sp>
          <p:sp>
            <p:nvSpPr>
              <p:cNvPr id="74" name="Rectangle 6"/>
              <p:cNvSpPr>
                <a:spLocks noChangeArrowheads="1"/>
              </p:cNvSpPr>
              <p:nvPr/>
            </p:nvSpPr>
            <p:spPr bwMode="auto">
              <a:xfrm>
                <a:off x="2536825" y="5678488"/>
                <a:ext cx="669925" cy="908050"/>
              </a:xfrm>
              <a:prstGeom prst="rect">
                <a:avLst/>
              </a:prstGeom>
              <a:solidFill>
                <a:schemeClr val="bg1"/>
              </a:solidFill>
              <a:ln>
                <a:noFill/>
              </a:ln>
            </p:spPr>
            <p:txBody>
              <a:bodyPr/>
              <a:lstStyle/>
              <a:p>
                <a:pPr defTabSz="932509">
                  <a:defRPr/>
                </a:pPr>
                <a:endParaRPr lang="en-US" sz="1000" dirty="0"/>
              </a:p>
            </p:txBody>
          </p:sp>
        </p:grpSp>
        <p:sp>
          <p:nvSpPr>
            <p:cNvPr id="59" name="Rectangle 58"/>
            <p:cNvSpPr/>
            <p:nvPr/>
          </p:nvSpPr>
          <p:spPr bwMode="auto">
            <a:xfrm>
              <a:off x="3167922" y="5637904"/>
              <a:ext cx="1639502" cy="29872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45" tIns="182845" rIns="0" bIns="46627"/>
            <a:lstStyle/>
            <a:p>
              <a:pPr algn="ctr" defTabSz="932205">
                <a:lnSpc>
                  <a:spcPct val="90000"/>
                </a:lnSpc>
                <a:defRPr/>
              </a:pPr>
              <a:r>
                <a:rPr lang="en-US" sz="1499" dirty="0">
                  <a:solidFill>
                    <a:schemeClr val="tx1"/>
                  </a:solidFill>
                  <a:latin typeface="+mj-lt"/>
                </a:rPr>
                <a:t>Personal apps</a:t>
              </a:r>
            </a:p>
          </p:txBody>
        </p:sp>
        <p:sp>
          <p:nvSpPr>
            <p:cNvPr id="60" name="Rectangle 59"/>
            <p:cNvSpPr/>
            <p:nvPr/>
          </p:nvSpPr>
          <p:spPr bwMode="auto">
            <a:xfrm>
              <a:off x="3080642" y="1924035"/>
              <a:ext cx="1766210" cy="365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45" tIns="182845" rIns="0" bIns="46627"/>
            <a:lstStyle/>
            <a:p>
              <a:pPr algn="ctr" defTabSz="932205">
                <a:lnSpc>
                  <a:spcPct val="90000"/>
                </a:lnSpc>
                <a:defRPr/>
              </a:pPr>
              <a:r>
                <a:rPr lang="en-US" sz="1499" dirty="0">
                  <a:solidFill>
                    <a:schemeClr val="tx1"/>
                  </a:solidFill>
                  <a:latin typeface="+mj-lt"/>
                </a:rPr>
                <a:t>Managed apps</a:t>
              </a:r>
            </a:p>
          </p:txBody>
        </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0517" y="4254996"/>
              <a:ext cx="480297" cy="480297"/>
            </a:xfrm>
            <a:prstGeom prst="roundRect">
              <a:avLst/>
            </a:prstGeom>
          </p:spPr>
        </p:pic>
        <p:pic>
          <p:nvPicPr>
            <p:cNvPr id="66" name="Picture 4" descr="http://ts2.mm.bing.net/th?&amp;id=HN.608001291450647668&amp;w=366&amp;h=366&amp;c=0&amp;pid=1.9&amp;rs=0&amp;p=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089" y="5066243"/>
              <a:ext cx="479153" cy="479153"/>
            </a:xfrm>
            <a:prstGeom prst="roundRect">
              <a:avLst/>
            </a:prstGeom>
            <a:noFill/>
            <a:extLst>
              <a:ext uri="{909E8E84-426E-40dd-AFC4-6F175D3DCCD1}">
                <a14:hiddenFill xmlns:a14="http://schemas.microsoft.com/office/drawing/2010/main" xmlns="">
                  <a:solidFill>
                    <a:srgbClr val="FFFFFF"/>
                  </a:solidFill>
                </a14:hiddenFill>
              </a:ext>
            </a:extLst>
          </p:spPr>
        </p:pic>
        <p:pic>
          <p:nvPicPr>
            <p:cNvPr id="67" name="Picture 6" descr="http://ts2.mm.bing.net/th?&amp;id=HN.608012587202643007&amp;w=366&amp;h=366&amp;c=0&amp;pid=1.9&amp;rs=0&amp;p=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38896" y="5067391"/>
              <a:ext cx="476856" cy="476856"/>
            </a:xfrm>
            <a:prstGeom prst="roundRect">
              <a:avLst/>
            </a:prstGeom>
            <a:noFill/>
            <a:extLst>
              <a:ext uri="{909E8E84-426E-40dd-AFC4-6F175D3DCCD1}">
                <a14:hiddenFill xmlns:a14="http://schemas.microsoft.com/office/drawing/2010/main" xmlns="">
                  <a:solidFill>
                    <a:srgbClr val="FFFFFF"/>
                  </a:solidFill>
                </a14:hiddenFill>
              </a:ext>
            </a:extLst>
          </p:spPr>
        </p:pic>
        <p:pic>
          <p:nvPicPr>
            <p:cNvPr id="68" name="Picture 67"/>
            <p:cNvPicPr>
              <a:picLocks noChangeAspect="1"/>
            </p:cNvPicPr>
            <p:nvPr/>
          </p:nvPicPr>
          <p:blipFill>
            <a:blip r:embed="rId6"/>
            <a:stretch>
              <a:fillRect/>
            </a:stretch>
          </p:blipFill>
          <p:spPr>
            <a:xfrm>
              <a:off x="3832499" y="4249263"/>
              <a:ext cx="489651" cy="481752"/>
            </a:xfrm>
            <a:prstGeom prst="rect">
              <a:avLst/>
            </a:prstGeom>
          </p:spPr>
        </p:pic>
        <p:pic>
          <p:nvPicPr>
            <p:cNvPr id="69" name="Picture 68"/>
            <p:cNvPicPr>
              <a:picLocks noChangeAspect="1"/>
            </p:cNvPicPr>
            <p:nvPr/>
          </p:nvPicPr>
          <p:blipFill>
            <a:blip r:embed="rId7"/>
            <a:stretch>
              <a:fillRect/>
            </a:stretch>
          </p:blipFill>
          <p:spPr>
            <a:xfrm>
              <a:off x="4691238" y="5042863"/>
              <a:ext cx="525912" cy="525912"/>
            </a:xfrm>
            <a:prstGeom prst="rect">
              <a:avLst/>
            </a:prstGeom>
          </p:spPr>
        </p:pic>
        <p:pic>
          <p:nvPicPr>
            <p:cNvPr id="70" name="Picture 69"/>
            <p:cNvPicPr>
              <a:picLocks noChangeAspect="1"/>
            </p:cNvPicPr>
            <p:nvPr/>
          </p:nvPicPr>
          <p:blipFill>
            <a:blip r:embed="rId8"/>
            <a:stretch>
              <a:fillRect/>
            </a:stretch>
          </p:blipFill>
          <p:spPr>
            <a:xfrm>
              <a:off x="4696889" y="4241945"/>
              <a:ext cx="514611" cy="506399"/>
            </a:xfrm>
            <a:prstGeom prst="rect">
              <a:avLst/>
            </a:prstGeom>
          </p:spPr>
        </p:pic>
      </p:grpSp>
      <p:cxnSp>
        <p:nvCxnSpPr>
          <p:cNvPr id="75" name="Straight Arrow Connector 74"/>
          <p:cNvCxnSpPr/>
          <p:nvPr/>
        </p:nvCxnSpPr>
        <p:spPr>
          <a:xfrm>
            <a:off x="7912053" y="2874854"/>
            <a:ext cx="574087" cy="0"/>
          </a:xfrm>
          <a:prstGeom prst="straightConnector1">
            <a:avLst/>
          </a:prstGeom>
          <a:ln w="31750" cap="rnd">
            <a:solidFill>
              <a:srgbClr val="505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7004875" y="3122148"/>
            <a:ext cx="1201612" cy="541611"/>
            <a:chOff x="7004986" y="2944444"/>
            <a:chExt cx="1201783" cy="541687"/>
          </a:xfrm>
        </p:grpSpPr>
        <p:sp>
          <p:nvSpPr>
            <p:cNvPr id="78" name="TextBox 77"/>
            <p:cNvSpPr txBox="1"/>
            <p:nvPr/>
          </p:nvSpPr>
          <p:spPr>
            <a:xfrm>
              <a:off x="7252221" y="2944444"/>
              <a:ext cx="954548" cy="541687"/>
            </a:xfrm>
            <a:prstGeom prst="rect">
              <a:avLst/>
            </a:prstGeom>
            <a:noFill/>
          </p:spPr>
          <p:txBody>
            <a:bodyPr wrap="square" lIns="182854" tIns="146283" rIns="182854" bIns="146283">
              <a:spAutoFit/>
            </a:bodyPr>
            <a:lstStyle/>
            <a:p>
              <a:pPr defTabSz="932509">
                <a:spcAft>
                  <a:spcPts val="1199"/>
                </a:spcAft>
                <a:defRPr/>
              </a:pPr>
              <a:r>
                <a:rPr lang="en-US" sz="1599" dirty="0">
                  <a:gradFill>
                    <a:gsLst>
                      <a:gs pos="2917">
                        <a:schemeClr val="tx1"/>
                      </a:gs>
                      <a:gs pos="30000">
                        <a:schemeClr val="tx1"/>
                      </a:gs>
                    </a:gsLst>
                    <a:lin ang="5400000" scaled="0"/>
                  </a:gradFill>
                </a:rPr>
                <a:t>Copy</a:t>
              </a:r>
            </a:p>
          </p:txBody>
        </p:sp>
        <p:grpSp>
          <p:nvGrpSpPr>
            <p:cNvPr id="79" name="Group 78"/>
            <p:cNvGrpSpPr/>
            <p:nvPr/>
          </p:nvGrpSpPr>
          <p:grpSpPr>
            <a:xfrm>
              <a:off x="7004986" y="3061154"/>
              <a:ext cx="311150" cy="311150"/>
              <a:chOff x="7856619" y="2239368"/>
              <a:chExt cx="311150" cy="311150"/>
            </a:xfrm>
          </p:grpSpPr>
          <p:sp>
            <p:nvSpPr>
              <p:cNvPr id="80" name="Oval 79"/>
              <p:cNvSpPr/>
              <p:nvPr/>
            </p:nvSpPr>
            <p:spPr bwMode="auto">
              <a:xfrm>
                <a:off x="7856619" y="2239368"/>
                <a:ext cx="311150" cy="311150"/>
              </a:xfrm>
              <a:prstGeom prst="ellipse">
                <a:avLst/>
              </a:prstGeom>
              <a:solidFill>
                <a:srgbClr val="2EB8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sp>
            <p:nvSpPr>
              <p:cNvPr id="81" name="Freeform 11"/>
              <p:cNvSpPr>
                <a:spLocks/>
              </p:cNvSpPr>
              <p:nvPr/>
            </p:nvSpPr>
            <p:spPr bwMode="auto">
              <a:xfrm>
                <a:off x="7931231" y="2345730"/>
                <a:ext cx="157163" cy="122238"/>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509">
                  <a:defRPr/>
                </a:pPr>
                <a:endParaRPr lang="en-US" sz="1836" dirty="0"/>
              </a:p>
            </p:txBody>
          </p:sp>
        </p:grpSp>
      </p:grpSp>
      <p:grpSp>
        <p:nvGrpSpPr>
          <p:cNvPr id="85" name="Group 84"/>
          <p:cNvGrpSpPr/>
          <p:nvPr/>
        </p:nvGrpSpPr>
        <p:grpSpPr>
          <a:xfrm>
            <a:off x="8675036" y="3122148"/>
            <a:ext cx="1201612" cy="541611"/>
            <a:chOff x="8675384" y="2899620"/>
            <a:chExt cx="1201783" cy="541687"/>
          </a:xfrm>
        </p:grpSpPr>
        <p:sp>
          <p:nvSpPr>
            <p:cNvPr id="86" name="TextBox 85"/>
            <p:cNvSpPr txBox="1"/>
            <p:nvPr/>
          </p:nvSpPr>
          <p:spPr>
            <a:xfrm>
              <a:off x="8922619" y="2899620"/>
              <a:ext cx="954548" cy="541687"/>
            </a:xfrm>
            <a:prstGeom prst="rect">
              <a:avLst/>
            </a:prstGeom>
            <a:noFill/>
          </p:spPr>
          <p:txBody>
            <a:bodyPr wrap="square" lIns="182854" tIns="146283" rIns="182854" bIns="146283">
              <a:spAutoFit/>
            </a:bodyPr>
            <a:lstStyle/>
            <a:p>
              <a:pPr defTabSz="932509">
                <a:spcAft>
                  <a:spcPts val="1199"/>
                </a:spcAft>
                <a:defRPr/>
              </a:pPr>
              <a:r>
                <a:rPr lang="en-US" sz="1599" dirty="0">
                  <a:gradFill>
                    <a:gsLst>
                      <a:gs pos="2917">
                        <a:schemeClr val="tx1"/>
                      </a:gs>
                      <a:gs pos="30000">
                        <a:schemeClr val="tx1"/>
                      </a:gs>
                    </a:gsLst>
                    <a:lin ang="5400000" scaled="0"/>
                  </a:gradFill>
                </a:rPr>
                <a:t>Paste</a:t>
              </a:r>
            </a:p>
          </p:txBody>
        </p:sp>
        <p:grpSp>
          <p:nvGrpSpPr>
            <p:cNvPr id="87" name="Group 86"/>
            <p:cNvGrpSpPr/>
            <p:nvPr/>
          </p:nvGrpSpPr>
          <p:grpSpPr>
            <a:xfrm>
              <a:off x="8675384" y="3016330"/>
              <a:ext cx="311150" cy="311150"/>
              <a:chOff x="7856619" y="2239368"/>
              <a:chExt cx="311150" cy="311150"/>
            </a:xfrm>
          </p:grpSpPr>
          <p:sp>
            <p:nvSpPr>
              <p:cNvPr id="88" name="Oval 87"/>
              <p:cNvSpPr/>
              <p:nvPr/>
            </p:nvSpPr>
            <p:spPr bwMode="auto">
              <a:xfrm>
                <a:off x="7856619" y="2239368"/>
                <a:ext cx="311150" cy="311150"/>
              </a:xfrm>
              <a:prstGeom prst="ellipse">
                <a:avLst/>
              </a:prstGeom>
              <a:solidFill>
                <a:srgbClr val="2EB8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sp>
            <p:nvSpPr>
              <p:cNvPr id="89" name="Freeform 11"/>
              <p:cNvSpPr>
                <a:spLocks/>
              </p:cNvSpPr>
              <p:nvPr/>
            </p:nvSpPr>
            <p:spPr bwMode="auto">
              <a:xfrm>
                <a:off x="7931231" y="2345730"/>
                <a:ext cx="157163" cy="122238"/>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509">
                  <a:defRPr/>
                </a:pPr>
                <a:endParaRPr lang="en-US" sz="1836" dirty="0"/>
              </a:p>
            </p:txBody>
          </p:sp>
        </p:grpSp>
      </p:grpSp>
      <p:grpSp>
        <p:nvGrpSpPr>
          <p:cNvPr id="90" name="Group 89"/>
          <p:cNvGrpSpPr/>
          <p:nvPr/>
        </p:nvGrpSpPr>
        <p:grpSpPr>
          <a:xfrm>
            <a:off x="10248108" y="3122148"/>
            <a:ext cx="1201612" cy="541611"/>
            <a:chOff x="10408534" y="2899620"/>
            <a:chExt cx="1201783" cy="541687"/>
          </a:xfrm>
        </p:grpSpPr>
        <p:sp>
          <p:nvSpPr>
            <p:cNvPr id="91" name="TextBox 90"/>
            <p:cNvSpPr txBox="1"/>
            <p:nvPr/>
          </p:nvSpPr>
          <p:spPr>
            <a:xfrm>
              <a:off x="10655769" y="2899620"/>
              <a:ext cx="954548" cy="541687"/>
            </a:xfrm>
            <a:prstGeom prst="rect">
              <a:avLst/>
            </a:prstGeom>
            <a:noFill/>
          </p:spPr>
          <p:txBody>
            <a:bodyPr wrap="square" lIns="182854" tIns="146283" rIns="182854" bIns="146283">
              <a:spAutoFit/>
            </a:bodyPr>
            <a:lstStyle/>
            <a:p>
              <a:pPr defTabSz="932509">
                <a:spcAft>
                  <a:spcPts val="1199"/>
                </a:spcAft>
                <a:defRPr/>
              </a:pPr>
              <a:r>
                <a:rPr lang="en-US" sz="1599" dirty="0">
                  <a:gradFill>
                    <a:gsLst>
                      <a:gs pos="2917">
                        <a:schemeClr val="tx1"/>
                      </a:gs>
                      <a:gs pos="30000">
                        <a:schemeClr val="tx1"/>
                      </a:gs>
                    </a:gsLst>
                    <a:lin ang="5400000" scaled="0"/>
                  </a:gradFill>
                </a:rPr>
                <a:t>Save</a:t>
              </a:r>
            </a:p>
          </p:txBody>
        </p:sp>
        <p:grpSp>
          <p:nvGrpSpPr>
            <p:cNvPr id="92" name="Group 91"/>
            <p:cNvGrpSpPr/>
            <p:nvPr/>
          </p:nvGrpSpPr>
          <p:grpSpPr>
            <a:xfrm>
              <a:off x="10408534" y="3016330"/>
              <a:ext cx="311150" cy="311150"/>
              <a:chOff x="7856619" y="2239368"/>
              <a:chExt cx="311150" cy="311150"/>
            </a:xfrm>
          </p:grpSpPr>
          <p:sp>
            <p:nvSpPr>
              <p:cNvPr id="93" name="Oval 92"/>
              <p:cNvSpPr/>
              <p:nvPr/>
            </p:nvSpPr>
            <p:spPr bwMode="auto">
              <a:xfrm>
                <a:off x="7856619" y="2239368"/>
                <a:ext cx="311150" cy="311150"/>
              </a:xfrm>
              <a:prstGeom prst="ellipse">
                <a:avLst/>
              </a:prstGeom>
              <a:solidFill>
                <a:srgbClr val="2EB8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sp>
            <p:nvSpPr>
              <p:cNvPr id="94" name="Freeform 11"/>
              <p:cNvSpPr>
                <a:spLocks/>
              </p:cNvSpPr>
              <p:nvPr/>
            </p:nvSpPr>
            <p:spPr bwMode="auto">
              <a:xfrm>
                <a:off x="7931231" y="2345730"/>
                <a:ext cx="157163" cy="122238"/>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509">
                  <a:defRPr/>
                </a:pPr>
                <a:endParaRPr lang="en-US" sz="1836" dirty="0"/>
              </a:p>
            </p:txBody>
          </p:sp>
        </p:grpSp>
      </p:grpSp>
      <p:cxnSp>
        <p:nvCxnSpPr>
          <p:cNvPr id="95" name="Straight Arrow Connector 94"/>
          <p:cNvCxnSpPr/>
          <p:nvPr/>
        </p:nvCxnSpPr>
        <p:spPr>
          <a:xfrm>
            <a:off x="9537693" y="2874854"/>
            <a:ext cx="574087" cy="0"/>
          </a:xfrm>
          <a:prstGeom prst="straightConnector1">
            <a:avLst/>
          </a:prstGeom>
          <a:ln w="31750" cap="rnd">
            <a:solidFill>
              <a:srgbClr val="505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6522994" y="5966121"/>
            <a:ext cx="5789127" cy="755423"/>
            <a:chOff x="6384004" y="6060940"/>
            <a:chExt cx="5789948" cy="755530"/>
          </a:xfrm>
        </p:grpSpPr>
        <p:sp>
          <p:nvSpPr>
            <p:cNvPr id="124" name="TextBox 123"/>
            <p:cNvSpPr txBox="1"/>
            <p:nvPr/>
          </p:nvSpPr>
          <p:spPr>
            <a:xfrm>
              <a:off x="6834688" y="6060940"/>
              <a:ext cx="5339264" cy="755530"/>
            </a:xfrm>
            <a:prstGeom prst="rect">
              <a:avLst/>
            </a:prstGeom>
            <a:noFill/>
          </p:spPr>
          <p:txBody>
            <a:bodyPr wrap="square" lIns="0" tIns="146283" rIns="182854" bIns="146283" rtlCol="0" anchor="ctr">
              <a:noAutofit/>
            </a:bodyPr>
            <a:lstStyle/>
            <a:p>
              <a:pPr>
                <a:spcAft>
                  <a:spcPts val="600"/>
                </a:spcAft>
              </a:pPr>
              <a:r>
                <a:rPr lang="en-US" sz="1599" dirty="0">
                  <a:solidFill>
                    <a:srgbClr val="505050"/>
                  </a:solidFill>
                  <a:latin typeface="+mj-lt"/>
                </a:rPr>
                <a:t>Maximize productivity while preventing leakage of company data by restricting actions such as copy, cut, paste, and save as between Intune-managed apps and unmanaged apps</a:t>
              </a:r>
            </a:p>
          </p:txBody>
        </p:sp>
        <p:grpSp>
          <p:nvGrpSpPr>
            <p:cNvPr id="125" name="Group 124"/>
            <p:cNvGrpSpPr/>
            <p:nvPr/>
          </p:nvGrpSpPr>
          <p:grpSpPr>
            <a:xfrm>
              <a:off x="6384004" y="6066078"/>
              <a:ext cx="315851" cy="326446"/>
              <a:chOff x="6384004" y="6257441"/>
              <a:chExt cx="315851" cy="326446"/>
            </a:xfrm>
          </p:grpSpPr>
          <p:sp>
            <p:nvSpPr>
              <p:cNvPr id="128" name="Oval 127"/>
              <p:cNvSpPr/>
              <p:nvPr/>
            </p:nvSpPr>
            <p:spPr bwMode="auto">
              <a:xfrm>
                <a:off x="6384004" y="6257441"/>
                <a:ext cx="315851" cy="326446"/>
              </a:xfrm>
              <a:prstGeom prst="ellipse">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29" name="Isosceles Triangle 128"/>
              <p:cNvSpPr/>
              <p:nvPr/>
            </p:nvSpPr>
            <p:spPr bwMode="auto">
              <a:xfrm rot="5400000">
                <a:off x="6502491" y="6374367"/>
                <a:ext cx="115334" cy="82642"/>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700" b="1" dirty="0">
                  <a:solidFill>
                    <a:schemeClr val="bg1"/>
                  </a:solidFill>
                  <a:latin typeface="+mj-lt"/>
                  <a:ea typeface="Segoe UI" pitchFamily="34" charset="0"/>
                  <a:cs typeface="Segoe UI" pitchFamily="34" charset="0"/>
                </a:endParaRPr>
              </a:p>
            </p:txBody>
          </p:sp>
        </p:grpSp>
      </p:grpSp>
      <p:grpSp>
        <p:nvGrpSpPr>
          <p:cNvPr id="150" name="Group 67"/>
          <p:cNvGrpSpPr>
            <a:grpSpLocks/>
          </p:cNvGrpSpPr>
          <p:nvPr/>
        </p:nvGrpSpPr>
        <p:grpSpPr bwMode="auto">
          <a:xfrm>
            <a:off x="6998287" y="5121148"/>
            <a:ext cx="578074" cy="578074"/>
            <a:chOff x="7092770" y="3870182"/>
            <a:chExt cx="994136" cy="996437"/>
          </a:xfrm>
        </p:grpSpPr>
        <p:sp>
          <p:nvSpPr>
            <p:cNvPr id="151" name="Oval 7"/>
            <p:cNvSpPr>
              <a:spLocks noChangeArrowheads="1"/>
            </p:cNvSpPr>
            <p:nvPr/>
          </p:nvSpPr>
          <p:spPr bwMode="auto">
            <a:xfrm>
              <a:off x="7092770" y="3870182"/>
              <a:ext cx="994136" cy="996437"/>
            </a:xfrm>
            <a:prstGeom prst="ellipse">
              <a:avLst/>
            </a:pr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dirty="0"/>
            </a:p>
          </p:txBody>
        </p:sp>
        <p:sp>
          <p:nvSpPr>
            <p:cNvPr id="152" name="Freeform 8"/>
            <p:cNvSpPr>
              <a:spLocks/>
            </p:cNvSpPr>
            <p:nvPr/>
          </p:nvSpPr>
          <p:spPr bwMode="auto">
            <a:xfrm>
              <a:off x="7323396" y="4216921"/>
              <a:ext cx="267316" cy="45356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dirty="0"/>
            </a:p>
          </p:txBody>
        </p:sp>
        <p:sp>
          <p:nvSpPr>
            <p:cNvPr id="153" name="Freeform 9"/>
            <p:cNvSpPr>
              <a:spLocks/>
            </p:cNvSpPr>
            <p:nvPr/>
          </p:nvSpPr>
          <p:spPr bwMode="auto">
            <a:xfrm>
              <a:off x="7323396" y="4216921"/>
              <a:ext cx="267316" cy="45356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dirty="0"/>
            </a:p>
          </p:txBody>
        </p:sp>
        <p:sp>
          <p:nvSpPr>
            <p:cNvPr id="154" name="Freeform 10"/>
            <p:cNvSpPr>
              <a:spLocks/>
            </p:cNvSpPr>
            <p:nvPr/>
          </p:nvSpPr>
          <p:spPr bwMode="auto">
            <a:xfrm>
              <a:off x="7590711" y="4216921"/>
              <a:ext cx="265569" cy="45356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dirty="0"/>
            </a:p>
          </p:txBody>
        </p:sp>
        <p:sp>
          <p:nvSpPr>
            <p:cNvPr id="155" name="Freeform 11"/>
            <p:cNvSpPr>
              <a:spLocks/>
            </p:cNvSpPr>
            <p:nvPr/>
          </p:nvSpPr>
          <p:spPr bwMode="auto">
            <a:xfrm>
              <a:off x="7326890" y="4062815"/>
              <a:ext cx="529390" cy="306461"/>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dirty="0"/>
            </a:p>
          </p:txBody>
        </p:sp>
        <p:sp>
          <p:nvSpPr>
            <p:cNvPr id="156" name="Freeform 18"/>
            <p:cNvSpPr>
              <a:spLocks/>
            </p:cNvSpPr>
            <p:nvPr/>
          </p:nvSpPr>
          <p:spPr bwMode="auto">
            <a:xfrm>
              <a:off x="7323396" y="4512875"/>
              <a:ext cx="6989" cy="10507"/>
            </a:xfrm>
            <a:custGeom>
              <a:avLst/>
              <a:gdLst>
                <a:gd name="T0" fmla="*/ 0 w 2"/>
                <a:gd name="T1" fmla="*/ 0 h 4"/>
                <a:gd name="T2" fmla="*/ 0 w 2"/>
                <a:gd name="T3" fmla="*/ 2 h 4"/>
                <a:gd name="T4" fmla="*/ 2 w 2"/>
                <a:gd name="T5" fmla="*/ 4 h 4"/>
                <a:gd name="T6" fmla="*/ 0 w 2"/>
                <a:gd name="T7" fmla="*/ 0 h 4"/>
              </a:gdLst>
              <a:ahLst/>
              <a:cxnLst>
                <a:cxn ang="0">
                  <a:pos x="T0" y="T1"/>
                </a:cxn>
                <a:cxn ang="0">
                  <a:pos x="T2" y="T3"/>
                </a:cxn>
                <a:cxn ang="0">
                  <a:pos x="T4" y="T5"/>
                </a:cxn>
                <a:cxn ang="0">
                  <a:pos x="T6" y="T7"/>
                </a:cxn>
              </a:cxnLst>
              <a:rect l="0" t="0" r="r" b="b"/>
              <a:pathLst>
                <a:path w="2" h="4">
                  <a:moveTo>
                    <a:pt x="0" y="0"/>
                  </a:moveTo>
                  <a:cubicBezTo>
                    <a:pt x="0" y="2"/>
                    <a:pt x="0" y="2"/>
                    <a:pt x="0" y="2"/>
                  </a:cubicBezTo>
                  <a:cubicBezTo>
                    <a:pt x="2" y="4"/>
                    <a:pt x="2" y="4"/>
                    <a:pt x="2" y="4"/>
                  </a:cubicBezTo>
                  <a:cubicBezTo>
                    <a:pt x="2" y="2"/>
                    <a:pt x="1" y="1"/>
                    <a:pt x="0" y="0"/>
                  </a:cubicBezTo>
                </a:path>
              </a:pathLst>
            </a:custGeom>
            <a:solidFill>
              <a:srgbClr val="626DA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dirty="0"/>
            </a:p>
          </p:txBody>
        </p:sp>
      </p:grpSp>
      <p:pic>
        <p:nvPicPr>
          <p:cNvPr id="82" name="Picture 81"/>
          <p:cNvPicPr>
            <a:picLocks noChangeAspect="1"/>
          </p:cNvPicPr>
          <p:nvPr/>
        </p:nvPicPr>
        <p:blipFill>
          <a:blip r:embed="rId9"/>
          <a:stretch>
            <a:fillRect/>
          </a:stretch>
        </p:blipFill>
        <p:spPr>
          <a:xfrm>
            <a:off x="4697437" y="2577591"/>
            <a:ext cx="497948" cy="484913"/>
          </a:xfrm>
          <a:prstGeom prst="rect">
            <a:avLst/>
          </a:prstGeom>
        </p:spPr>
      </p:pic>
      <p:pic>
        <p:nvPicPr>
          <p:cNvPr id="83" name="Picture 82"/>
          <p:cNvPicPr>
            <a:picLocks noChangeAspect="1"/>
          </p:cNvPicPr>
          <p:nvPr/>
        </p:nvPicPr>
        <p:blipFill>
          <a:blip r:embed="rId10"/>
          <a:stretch>
            <a:fillRect/>
          </a:stretch>
        </p:blipFill>
        <p:spPr>
          <a:xfrm>
            <a:off x="3819218" y="2574757"/>
            <a:ext cx="516819" cy="490585"/>
          </a:xfrm>
          <a:prstGeom prst="rect">
            <a:avLst/>
          </a:prstGeom>
        </p:spPr>
      </p:pic>
      <p:pic>
        <p:nvPicPr>
          <p:cNvPr id="119" name="Picture 118"/>
          <p:cNvPicPr>
            <a:picLocks noChangeAspect="1"/>
          </p:cNvPicPr>
          <p:nvPr/>
        </p:nvPicPr>
        <p:blipFill>
          <a:blip r:embed="rId11"/>
          <a:stretch>
            <a:fillRect/>
          </a:stretch>
        </p:blipFill>
        <p:spPr>
          <a:xfrm>
            <a:off x="2936861" y="2569013"/>
            <a:ext cx="531176" cy="502071"/>
          </a:xfrm>
          <a:prstGeom prst="rect">
            <a:avLst/>
          </a:prstGeom>
        </p:spPr>
      </p:pic>
      <p:pic>
        <p:nvPicPr>
          <p:cNvPr id="126" name="Picture 125"/>
          <p:cNvPicPr>
            <a:picLocks noChangeAspect="1"/>
          </p:cNvPicPr>
          <p:nvPr/>
        </p:nvPicPr>
        <p:blipFill>
          <a:blip r:embed="rId7"/>
          <a:stretch>
            <a:fillRect/>
          </a:stretch>
        </p:blipFill>
        <p:spPr>
          <a:xfrm>
            <a:off x="2957104" y="3383954"/>
            <a:ext cx="507979" cy="507979"/>
          </a:xfrm>
          <a:prstGeom prst="rect">
            <a:avLst/>
          </a:prstGeom>
        </p:spPr>
      </p:pic>
      <p:pic>
        <p:nvPicPr>
          <p:cNvPr id="130" name="Picture 1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11343" y="3394913"/>
            <a:ext cx="486064" cy="486064"/>
          </a:xfrm>
          <a:prstGeom prst="rect">
            <a:avLst/>
          </a:prstGeom>
        </p:spPr>
      </p:pic>
      <p:sp>
        <p:nvSpPr>
          <p:cNvPr id="122" name="Rectangle 121"/>
          <p:cNvSpPr/>
          <p:nvPr/>
        </p:nvSpPr>
        <p:spPr bwMode="auto">
          <a:xfrm>
            <a:off x="2576985" y="1956772"/>
            <a:ext cx="9565079" cy="2069559"/>
          </a:xfrm>
          <a:prstGeom prst="rect">
            <a:avLst/>
          </a:prstGeom>
          <a:noFill/>
          <a:ln w="28575" cap="rnd" cmpd="sng">
            <a:solidFill>
              <a:srgbClr val="00205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96" name="Straight Arrow Connector 95"/>
          <p:cNvCxnSpPr/>
          <p:nvPr/>
        </p:nvCxnSpPr>
        <p:spPr>
          <a:xfrm>
            <a:off x="9053928" y="3681127"/>
            <a:ext cx="12141" cy="1388401"/>
          </a:xfrm>
          <a:prstGeom prst="straightConnector1">
            <a:avLst/>
          </a:prstGeom>
          <a:ln w="31750" cap="rnd">
            <a:solidFill>
              <a:srgbClr val="505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8900764" y="4229883"/>
            <a:ext cx="3036287" cy="797407"/>
            <a:chOff x="6510549" y="4704577"/>
            <a:chExt cx="3036718" cy="797521"/>
          </a:xfrm>
        </p:grpSpPr>
        <p:sp>
          <p:nvSpPr>
            <p:cNvPr id="98" name="TextBox 97"/>
            <p:cNvSpPr txBox="1"/>
            <p:nvPr/>
          </p:nvSpPr>
          <p:spPr>
            <a:xfrm>
              <a:off x="6751942" y="4704577"/>
              <a:ext cx="2795325" cy="797521"/>
            </a:xfrm>
            <a:prstGeom prst="rect">
              <a:avLst/>
            </a:prstGeom>
            <a:noFill/>
          </p:spPr>
          <p:txBody>
            <a:bodyPr wrap="square" lIns="182854" tIns="146283" rIns="182854" bIns="146283">
              <a:spAutoFit/>
            </a:bodyPr>
            <a:lstStyle/>
            <a:p>
              <a:pPr defTabSz="932509">
                <a:spcAft>
                  <a:spcPts val="1199"/>
                </a:spcAft>
                <a:defRPr/>
              </a:pPr>
              <a:r>
                <a:rPr lang="en-US" sz="1599" dirty="0">
                  <a:gradFill>
                    <a:gsLst>
                      <a:gs pos="2917">
                        <a:schemeClr val="tx1"/>
                      </a:gs>
                      <a:gs pos="30000">
                        <a:schemeClr val="tx1"/>
                      </a:gs>
                    </a:gsLst>
                    <a:lin ang="5400000" scaled="0"/>
                  </a:gradFill>
                </a:rPr>
                <a:t>Save to </a:t>
              </a:r>
              <a:br>
                <a:rPr lang="en-US" sz="1599" dirty="0">
                  <a:gradFill>
                    <a:gsLst>
                      <a:gs pos="2917">
                        <a:schemeClr val="tx1"/>
                      </a:gs>
                      <a:gs pos="30000">
                        <a:schemeClr val="tx1"/>
                      </a:gs>
                    </a:gsLst>
                    <a:lin ang="5400000" scaled="0"/>
                  </a:gradFill>
                </a:rPr>
              </a:br>
              <a:r>
                <a:rPr lang="en-US" sz="1599" dirty="0">
                  <a:gradFill>
                    <a:gsLst>
                      <a:gs pos="2917">
                        <a:schemeClr val="tx1"/>
                      </a:gs>
                      <a:gs pos="30000">
                        <a:schemeClr val="tx1"/>
                      </a:gs>
                    </a:gsLst>
                    <a:lin ang="5400000" scaled="0"/>
                  </a:gradFill>
                </a:rPr>
                <a:t>personal storage</a:t>
              </a:r>
            </a:p>
          </p:txBody>
        </p:sp>
        <p:grpSp>
          <p:nvGrpSpPr>
            <p:cNvPr id="99" name="Group 98"/>
            <p:cNvGrpSpPr/>
            <p:nvPr/>
          </p:nvGrpSpPr>
          <p:grpSpPr>
            <a:xfrm>
              <a:off x="6510549" y="4801606"/>
              <a:ext cx="311150" cy="312737"/>
              <a:chOff x="4711443" y="2976496"/>
              <a:chExt cx="311150" cy="312737"/>
            </a:xfrm>
          </p:grpSpPr>
          <p:sp>
            <p:nvSpPr>
              <p:cNvPr id="100" name="Oval 99"/>
              <p:cNvSpPr/>
              <p:nvPr/>
            </p:nvSpPr>
            <p:spPr bwMode="auto">
              <a:xfrm>
                <a:off x="4711443" y="2976496"/>
                <a:ext cx="311150" cy="312737"/>
              </a:xfrm>
              <a:prstGeom prst="ellipse">
                <a:avLst/>
              </a:prstGeom>
              <a:solidFill>
                <a:srgbClr val="DC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sp>
            <p:nvSpPr>
              <p:cNvPr id="101" name="Multiply 100"/>
              <p:cNvSpPr/>
              <p:nvPr/>
            </p:nvSpPr>
            <p:spPr bwMode="auto">
              <a:xfrm>
                <a:off x="4767005" y="3027296"/>
                <a:ext cx="204788" cy="206375"/>
              </a:xfrm>
              <a:prstGeom prst="mathMultiply">
                <a:avLst>
                  <a:gd name="adj1" fmla="val 12051"/>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grpSp>
      </p:grpSp>
      <p:cxnSp>
        <p:nvCxnSpPr>
          <p:cNvPr id="102" name="Straight Arrow Connector 101"/>
          <p:cNvCxnSpPr/>
          <p:nvPr/>
        </p:nvCxnSpPr>
        <p:spPr>
          <a:xfrm>
            <a:off x="7278592" y="3669369"/>
            <a:ext cx="0" cy="1400161"/>
          </a:xfrm>
          <a:prstGeom prst="straightConnector1">
            <a:avLst/>
          </a:prstGeom>
          <a:ln w="31750" cap="rnd">
            <a:solidFill>
              <a:srgbClr val="505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7121882" y="4218124"/>
            <a:ext cx="1790959" cy="787609"/>
            <a:chOff x="6510549" y="4704577"/>
            <a:chExt cx="1791214" cy="787721"/>
          </a:xfrm>
        </p:grpSpPr>
        <p:sp>
          <p:nvSpPr>
            <p:cNvPr id="104" name="TextBox 103"/>
            <p:cNvSpPr txBox="1"/>
            <p:nvPr/>
          </p:nvSpPr>
          <p:spPr>
            <a:xfrm>
              <a:off x="6751942" y="4704577"/>
              <a:ext cx="1549821" cy="787721"/>
            </a:xfrm>
            <a:prstGeom prst="rect">
              <a:avLst/>
            </a:prstGeom>
            <a:noFill/>
          </p:spPr>
          <p:txBody>
            <a:bodyPr wrap="square" lIns="182854" tIns="146283" rIns="182854" bIns="146283">
              <a:spAutoFit/>
            </a:bodyPr>
            <a:lstStyle/>
            <a:p>
              <a:pPr defTabSz="932509">
                <a:spcAft>
                  <a:spcPts val="1199"/>
                </a:spcAft>
                <a:defRPr/>
              </a:pPr>
              <a:r>
                <a:rPr lang="en-US" sz="1599" dirty="0">
                  <a:gradFill>
                    <a:gsLst>
                      <a:gs pos="2917">
                        <a:schemeClr val="tx1"/>
                      </a:gs>
                      <a:gs pos="30000">
                        <a:schemeClr val="tx1"/>
                      </a:gs>
                    </a:gsLst>
                    <a:lin ang="5400000" scaled="0"/>
                  </a:gradFill>
                </a:rPr>
                <a:t>Paste to </a:t>
              </a:r>
              <a:br>
                <a:rPr lang="en-US" sz="1599" dirty="0">
                  <a:gradFill>
                    <a:gsLst>
                      <a:gs pos="2917">
                        <a:schemeClr val="tx1"/>
                      </a:gs>
                      <a:gs pos="30000">
                        <a:schemeClr val="tx1"/>
                      </a:gs>
                    </a:gsLst>
                    <a:lin ang="5400000" scaled="0"/>
                  </a:gradFill>
                </a:rPr>
              </a:br>
              <a:r>
                <a:rPr lang="en-US" sz="1599" dirty="0">
                  <a:gradFill>
                    <a:gsLst>
                      <a:gs pos="2917">
                        <a:schemeClr val="tx1"/>
                      </a:gs>
                      <a:gs pos="30000">
                        <a:schemeClr val="tx1"/>
                      </a:gs>
                    </a:gsLst>
                    <a:lin ang="5400000" scaled="0"/>
                  </a:gradFill>
                </a:rPr>
                <a:t>personal app</a:t>
              </a:r>
            </a:p>
          </p:txBody>
        </p:sp>
        <p:grpSp>
          <p:nvGrpSpPr>
            <p:cNvPr id="105" name="Group 104"/>
            <p:cNvGrpSpPr/>
            <p:nvPr/>
          </p:nvGrpSpPr>
          <p:grpSpPr>
            <a:xfrm>
              <a:off x="6510549" y="4801606"/>
              <a:ext cx="311150" cy="312737"/>
              <a:chOff x="4711443" y="2976496"/>
              <a:chExt cx="311150" cy="312737"/>
            </a:xfrm>
          </p:grpSpPr>
          <p:sp>
            <p:nvSpPr>
              <p:cNvPr id="106" name="Oval 105"/>
              <p:cNvSpPr/>
              <p:nvPr/>
            </p:nvSpPr>
            <p:spPr bwMode="auto">
              <a:xfrm>
                <a:off x="4711443" y="2976496"/>
                <a:ext cx="311150" cy="312737"/>
              </a:xfrm>
              <a:prstGeom prst="ellipse">
                <a:avLst/>
              </a:prstGeom>
              <a:solidFill>
                <a:srgbClr val="DC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sp>
            <p:nvSpPr>
              <p:cNvPr id="107" name="Multiply 106"/>
              <p:cNvSpPr/>
              <p:nvPr/>
            </p:nvSpPr>
            <p:spPr bwMode="auto">
              <a:xfrm>
                <a:off x="4767005" y="3027296"/>
                <a:ext cx="204788" cy="206375"/>
              </a:xfrm>
              <a:prstGeom prst="mathMultiply">
                <a:avLst>
                  <a:gd name="adj1" fmla="val 12051"/>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grpSp>
      </p:grpSp>
      <p:pic>
        <p:nvPicPr>
          <p:cNvPr id="133" name="Picture 132"/>
          <p:cNvPicPr>
            <a:picLocks noChangeAspect="1"/>
          </p:cNvPicPr>
          <p:nvPr/>
        </p:nvPicPr>
        <p:blipFill>
          <a:blip r:embed="rId9"/>
          <a:stretch>
            <a:fillRect/>
          </a:stretch>
        </p:blipFill>
        <p:spPr>
          <a:xfrm>
            <a:off x="8630162" y="2441562"/>
            <a:ext cx="779244" cy="758845"/>
          </a:xfrm>
          <a:prstGeom prst="rect">
            <a:avLst/>
          </a:prstGeom>
        </p:spPr>
      </p:pic>
      <p:pic>
        <p:nvPicPr>
          <p:cNvPr id="134" name="Picture 133"/>
          <p:cNvPicPr>
            <a:picLocks noChangeAspect="1"/>
          </p:cNvPicPr>
          <p:nvPr/>
        </p:nvPicPr>
        <p:blipFill>
          <a:blip r:embed="rId10"/>
          <a:stretch>
            <a:fillRect/>
          </a:stretch>
        </p:blipFill>
        <p:spPr>
          <a:xfrm>
            <a:off x="6932451" y="2427555"/>
            <a:ext cx="799424" cy="758845"/>
          </a:xfrm>
          <a:prstGeom prst="rect">
            <a:avLst/>
          </a:prstGeom>
        </p:spPr>
      </p:pic>
      <p:grpSp>
        <p:nvGrpSpPr>
          <p:cNvPr id="121" name="Group 120"/>
          <p:cNvGrpSpPr/>
          <p:nvPr/>
        </p:nvGrpSpPr>
        <p:grpSpPr>
          <a:xfrm>
            <a:off x="580237" y="1821100"/>
            <a:ext cx="1219027" cy="1980918"/>
            <a:chOff x="494150" y="1643062"/>
            <a:chExt cx="1236224" cy="1964539"/>
          </a:xfrm>
        </p:grpSpPr>
        <p:pic>
          <p:nvPicPr>
            <p:cNvPr id="143" name="Picture 142"/>
            <p:cNvPicPr>
              <a:picLocks noChangeAspect="1"/>
            </p:cNvPicPr>
            <p:nvPr/>
          </p:nvPicPr>
          <p:blipFill rotWithShape="1">
            <a:blip r:embed="rId13"/>
            <a:srcRect b="37412"/>
            <a:stretch/>
          </p:blipFill>
          <p:spPr>
            <a:xfrm>
              <a:off x="578064" y="1643062"/>
              <a:ext cx="1152310" cy="1964539"/>
            </a:xfrm>
            <a:prstGeom prst="rect">
              <a:avLst/>
            </a:prstGeom>
          </p:spPr>
        </p:pic>
        <p:sp>
          <p:nvSpPr>
            <p:cNvPr id="144" name="TextBox 143"/>
            <p:cNvSpPr txBox="1"/>
            <p:nvPr/>
          </p:nvSpPr>
          <p:spPr bwMode="auto">
            <a:xfrm>
              <a:off x="494150" y="2786063"/>
              <a:ext cx="822143" cy="545140"/>
            </a:xfrm>
            <a:prstGeom prst="rect">
              <a:avLst/>
            </a:prstGeom>
            <a:noFill/>
          </p:spPr>
          <p:txBody>
            <a:bodyPr wrap="none" lIns="182854" tIns="146283" rIns="182854" bIns="146283">
              <a:spAutoFit/>
            </a:bodyPr>
            <a:lstStyle/>
            <a:p>
              <a:pPr defTabSz="932509">
                <a:lnSpc>
                  <a:spcPct val="90000"/>
                </a:lnSpc>
                <a:defRPr/>
              </a:pPr>
              <a:r>
                <a:rPr lang="en-US" dirty="0">
                  <a:latin typeface="+mj-lt"/>
                </a:rPr>
                <a:t>User</a:t>
              </a:r>
            </a:p>
          </p:txBody>
        </p:sp>
      </p:grpSp>
      <p:pic>
        <p:nvPicPr>
          <p:cNvPr id="12" name="Picture 1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17491" y="2449561"/>
            <a:ext cx="765999" cy="765999"/>
          </a:xfrm>
          <a:prstGeom prst="rect">
            <a:avLst/>
          </a:prstGeom>
        </p:spPr>
      </p:pic>
      <p:pic>
        <p:nvPicPr>
          <p:cNvPr id="149" name="Picture 1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71197" y="5121368"/>
            <a:ext cx="589744" cy="589744"/>
          </a:xfrm>
          <a:prstGeom prst="rect">
            <a:avLst/>
          </a:prstGeom>
        </p:spPr>
      </p:pic>
      <p:pic>
        <p:nvPicPr>
          <p:cNvPr id="109" name="Picture 10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843940" y="3399782"/>
            <a:ext cx="465820" cy="465022"/>
          </a:xfrm>
          <a:prstGeom prst="rect">
            <a:avLst/>
          </a:prstGeom>
        </p:spPr>
      </p:pic>
      <p:sp>
        <p:nvSpPr>
          <p:cNvPr id="112" name="Rectangle 6"/>
          <p:cNvSpPr>
            <a:spLocks noChangeArrowheads="1"/>
          </p:cNvSpPr>
          <p:nvPr/>
        </p:nvSpPr>
        <p:spPr bwMode="auto">
          <a:xfrm>
            <a:off x="2674879" y="2011756"/>
            <a:ext cx="2974271" cy="1994910"/>
          </a:xfrm>
          <a:prstGeom prst="rect">
            <a:avLst/>
          </a:prstGeom>
          <a:solidFill>
            <a:schemeClr val="bg1">
              <a:alpha val="95000"/>
            </a:schemeClr>
          </a:solidFill>
          <a:ln>
            <a:noFill/>
          </a:ln>
        </p:spPr>
        <p:txBody>
          <a:bodyPr/>
          <a:lstStyle/>
          <a:p>
            <a:pPr defTabSz="932509">
              <a:defRPr/>
            </a:pPr>
            <a:endParaRPr lang="en-US" sz="1000" dirty="0"/>
          </a:p>
        </p:txBody>
      </p:sp>
      <p:grpSp>
        <p:nvGrpSpPr>
          <p:cNvPr id="13" name="Group 12"/>
          <p:cNvGrpSpPr/>
          <p:nvPr/>
        </p:nvGrpSpPr>
        <p:grpSpPr>
          <a:xfrm>
            <a:off x="3271241" y="2441562"/>
            <a:ext cx="2679983" cy="1221172"/>
            <a:chOff x="3270822" y="2441412"/>
            <a:chExt cx="2680362" cy="1221345"/>
          </a:xfrm>
        </p:grpSpPr>
        <p:pic>
          <p:nvPicPr>
            <p:cNvPr id="11" name="Picture 1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70822" y="2551666"/>
              <a:ext cx="683505" cy="683505"/>
            </a:xfrm>
            <a:prstGeom prst="rect">
              <a:avLst/>
            </a:prstGeom>
          </p:spPr>
        </p:pic>
        <p:grpSp>
          <p:nvGrpSpPr>
            <p:cNvPr id="135" name="Group 134"/>
            <p:cNvGrpSpPr/>
            <p:nvPr/>
          </p:nvGrpSpPr>
          <p:grpSpPr>
            <a:xfrm>
              <a:off x="3738487" y="2441412"/>
              <a:ext cx="2212697" cy="1221345"/>
              <a:chOff x="3992903" y="2451995"/>
              <a:chExt cx="2212697" cy="1221345"/>
            </a:xfrm>
          </p:grpSpPr>
          <p:sp>
            <p:nvSpPr>
              <p:cNvPr id="136" name="TextBox 135"/>
              <p:cNvSpPr txBox="1"/>
              <p:nvPr/>
            </p:nvSpPr>
            <p:spPr>
              <a:xfrm>
                <a:off x="4150557" y="2451995"/>
                <a:ext cx="2055043" cy="690778"/>
              </a:xfrm>
              <a:prstGeom prst="rect">
                <a:avLst/>
              </a:prstGeom>
              <a:noFill/>
            </p:spPr>
            <p:txBody>
              <a:bodyPr wrap="square" lIns="182854" tIns="146283" rIns="182854" bIns="146283" rtlCol="0">
                <a:spAutoFit/>
              </a:bodyPr>
              <a:lstStyle/>
              <a:p>
                <a:pPr>
                  <a:lnSpc>
                    <a:spcPct val="90000"/>
                  </a:lnSpc>
                </a:pPr>
                <a:r>
                  <a:rPr lang="en-US" sz="1399" dirty="0">
                    <a:gradFill>
                      <a:gsLst>
                        <a:gs pos="2917">
                          <a:schemeClr val="tx1"/>
                        </a:gs>
                        <a:gs pos="30000">
                          <a:schemeClr val="tx1"/>
                        </a:gs>
                      </a:gsLst>
                      <a:lin ang="5400000" scaled="0"/>
                    </a:gradFill>
                    <a:latin typeface="+mj-lt"/>
                  </a:rPr>
                  <a:t>Email </a:t>
                </a:r>
              </a:p>
              <a:p>
                <a:pPr>
                  <a:lnSpc>
                    <a:spcPct val="90000"/>
                  </a:lnSpc>
                </a:pPr>
                <a:r>
                  <a:rPr lang="en-US" sz="1399" dirty="0">
                    <a:gradFill>
                      <a:gsLst>
                        <a:gs pos="2917">
                          <a:schemeClr val="tx1"/>
                        </a:gs>
                        <a:gs pos="30000">
                          <a:schemeClr val="tx1"/>
                        </a:gs>
                      </a:gsLst>
                      <a:lin ang="5400000" scaled="0"/>
                    </a:gradFill>
                    <a:latin typeface="+mj-lt"/>
                  </a:rPr>
                  <a:t>attachment</a:t>
                </a:r>
              </a:p>
            </p:txBody>
          </p:sp>
          <p:grpSp>
            <p:nvGrpSpPr>
              <p:cNvPr id="137" name="Group 136"/>
              <p:cNvGrpSpPr/>
              <p:nvPr/>
            </p:nvGrpSpPr>
            <p:grpSpPr>
              <a:xfrm>
                <a:off x="3992903" y="3077964"/>
                <a:ext cx="903082" cy="595376"/>
                <a:chOff x="6153767" y="2809118"/>
                <a:chExt cx="774699" cy="510807"/>
              </a:xfrm>
            </p:grpSpPr>
            <p:sp>
              <p:nvSpPr>
                <p:cNvPr id="138" name="Rectangle 19"/>
                <p:cNvSpPr>
                  <a:spLocks noChangeArrowheads="1"/>
                </p:cNvSpPr>
                <p:nvPr/>
              </p:nvSpPr>
              <p:spPr bwMode="auto">
                <a:xfrm>
                  <a:off x="6153767" y="2809119"/>
                  <a:ext cx="774699" cy="510806"/>
                </a:xfrm>
                <a:prstGeom prst="rect">
                  <a:avLst/>
                </a:prstGeom>
                <a:solidFill>
                  <a:schemeClr val="bg1">
                    <a:lumMod val="75000"/>
                  </a:schemeClr>
                </a:solidFill>
                <a:ln>
                  <a:noFill/>
                </a:ln>
              </p:spPr>
              <p:txBody>
                <a:bodyPr vert="horz" wrap="square" lIns="89629" tIns="44815" rIns="89629" bIns="44815" numCol="1" anchor="t" anchorCtr="0" compatLnSpc="1">
                  <a:prstTxWarp prst="textNoShape">
                    <a:avLst/>
                  </a:prstTxWarp>
                </a:bodyPr>
                <a:lstStyle/>
                <a:p>
                  <a:endParaRPr lang="en-US" sz="1000" dirty="0">
                    <a:solidFill>
                      <a:srgbClr val="505050"/>
                    </a:solidFill>
                  </a:endParaRPr>
                </a:p>
              </p:txBody>
            </p:sp>
            <p:sp>
              <p:nvSpPr>
                <p:cNvPr id="139" name="Freeform 20"/>
                <p:cNvSpPr>
                  <a:spLocks/>
                </p:cNvSpPr>
                <p:nvPr/>
              </p:nvSpPr>
              <p:spPr bwMode="auto">
                <a:xfrm>
                  <a:off x="6153767" y="2992016"/>
                  <a:ext cx="774699" cy="327909"/>
                </a:xfrm>
                <a:custGeom>
                  <a:avLst/>
                  <a:gdLst>
                    <a:gd name="T0" fmla="*/ 296 w 593"/>
                    <a:gd name="T1" fmla="*/ 0 h 251"/>
                    <a:gd name="T2" fmla="*/ 0 w 593"/>
                    <a:gd name="T3" fmla="*/ 251 h 251"/>
                    <a:gd name="T4" fmla="*/ 593 w 593"/>
                    <a:gd name="T5" fmla="*/ 251 h 251"/>
                    <a:gd name="T6" fmla="*/ 296 w 593"/>
                    <a:gd name="T7" fmla="*/ 0 h 251"/>
                  </a:gdLst>
                  <a:ahLst/>
                  <a:cxnLst>
                    <a:cxn ang="0">
                      <a:pos x="T0" y="T1"/>
                    </a:cxn>
                    <a:cxn ang="0">
                      <a:pos x="T2" y="T3"/>
                    </a:cxn>
                    <a:cxn ang="0">
                      <a:pos x="T4" y="T5"/>
                    </a:cxn>
                    <a:cxn ang="0">
                      <a:pos x="T6" y="T7"/>
                    </a:cxn>
                  </a:cxnLst>
                  <a:rect l="0" t="0" r="r" b="b"/>
                  <a:pathLst>
                    <a:path w="593" h="251">
                      <a:moveTo>
                        <a:pt x="296" y="0"/>
                      </a:moveTo>
                      <a:lnTo>
                        <a:pt x="0" y="251"/>
                      </a:lnTo>
                      <a:lnTo>
                        <a:pt x="593" y="251"/>
                      </a:lnTo>
                      <a:lnTo>
                        <a:pt x="296" y="0"/>
                      </a:lnTo>
                      <a:close/>
                    </a:path>
                  </a:pathLst>
                </a:custGeom>
                <a:solidFill>
                  <a:schemeClr val="bg1">
                    <a:lumMod val="85000"/>
                  </a:schemeClr>
                </a:solidFill>
                <a:ln>
                  <a:noFill/>
                </a:ln>
              </p:spPr>
              <p:txBody>
                <a:bodyPr vert="horz" wrap="square" lIns="89629" tIns="44815" rIns="89629" bIns="44815" numCol="1" anchor="t" anchorCtr="0" compatLnSpc="1">
                  <a:prstTxWarp prst="textNoShape">
                    <a:avLst/>
                  </a:prstTxWarp>
                </a:bodyPr>
                <a:lstStyle/>
                <a:p>
                  <a:endParaRPr lang="en-US" sz="1000" dirty="0">
                    <a:solidFill>
                      <a:srgbClr val="505050"/>
                    </a:solidFill>
                  </a:endParaRPr>
                </a:p>
              </p:txBody>
            </p:sp>
            <p:sp>
              <p:nvSpPr>
                <p:cNvPr id="140" name="Freeform 21"/>
                <p:cNvSpPr>
                  <a:spLocks/>
                </p:cNvSpPr>
                <p:nvPr/>
              </p:nvSpPr>
              <p:spPr bwMode="auto">
                <a:xfrm>
                  <a:off x="6153767" y="2809119"/>
                  <a:ext cx="774699" cy="386794"/>
                </a:xfrm>
                <a:custGeom>
                  <a:avLst/>
                  <a:gdLst>
                    <a:gd name="T0" fmla="*/ 296 w 593"/>
                    <a:gd name="T1" fmla="*/ 255 h 255"/>
                    <a:gd name="T2" fmla="*/ 0 w 593"/>
                    <a:gd name="T3" fmla="*/ 0 h 255"/>
                    <a:gd name="T4" fmla="*/ 593 w 593"/>
                    <a:gd name="T5" fmla="*/ 0 h 255"/>
                    <a:gd name="T6" fmla="*/ 296 w 593"/>
                    <a:gd name="T7" fmla="*/ 255 h 255"/>
                  </a:gdLst>
                  <a:ahLst/>
                  <a:cxnLst>
                    <a:cxn ang="0">
                      <a:pos x="T0" y="T1"/>
                    </a:cxn>
                    <a:cxn ang="0">
                      <a:pos x="T2" y="T3"/>
                    </a:cxn>
                    <a:cxn ang="0">
                      <a:pos x="T4" y="T5"/>
                    </a:cxn>
                    <a:cxn ang="0">
                      <a:pos x="T6" y="T7"/>
                    </a:cxn>
                  </a:cxnLst>
                  <a:rect l="0" t="0" r="r" b="b"/>
                  <a:pathLst>
                    <a:path w="593" h="255">
                      <a:moveTo>
                        <a:pt x="296" y="255"/>
                      </a:moveTo>
                      <a:lnTo>
                        <a:pt x="0" y="0"/>
                      </a:lnTo>
                      <a:lnTo>
                        <a:pt x="593" y="0"/>
                      </a:lnTo>
                      <a:lnTo>
                        <a:pt x="296" y="255"/>
                      </a:lnTo>
                      <a:close/>
                    </a:path>
                  </a:pathLst>
                </a:custGeom>
                <a:solidFill>
                  <a:schemeClr val="bg1">
                    <a:lumMod val="50000"/>
                  </a:schemeClr>
                </a:solidFill>
                <a:ln>
                  <a:noFill/>
                </a:ln>
              </p:spPr>
              <p:txBody>
                <a:bodyPr vert="horz" wrap="square" lIns="89629" tIns="44815" rIns="89629" bIns="44815" numCol="1" anchor="t" anchorCtr="0" compatLnSpc="1">
                  <a:prstTxWarp prst="textNoShape">
                    <a:avLst/>
                  </a:prstTxWarp>
                </a:bodyPr>
                <a:lstStyle/>
                <a:p>
                  <a:endParaRPr lang="en-US" sz="1000" dirty="0">
                    <a:solidFill>
                      <a:srgbClr val="505050"/>
                    </a:solidFill>
                  </a:endParaRPr>
                </a:p>
              </p:txBody>
            </p:sp>
            <p:sp>
              <p:nvSpPr>
                <p:cNvPr id="142" name="Freeform 21"/>
                <p:cNvSpPr>
                  <a:spLocks/>
                </p:cNvSpPr>
                <p:nvPr/>
              </p:nvSpPr>
              <p:spPr bwMode="auto">
                <a:xfrm>
                  <a:off x="6153767" y="2809118"/>
                  <a:ext cx="774699" cy="315081"/>
                </a:xfrm>
                <a:custGeom>
                  <a:avLst/>
                  <a:gdLst>
                    <a:gd name="T0" fmla="*/ 296 w 593"/>
                    <a:gd name="T1" fmla="*/ 255 h 255"/>
                    <a:gd name="T2" fmla="*/ 0 w 593"/>
                    <a:gd name="T3" fmla="*/ 0 h 255"/>
                    <a:gd name="T4" fmla="*/ 593 w 593"/>
                    <a:gd name="T5" fmla="*/ 0 h 255"/>
                    <a:gd name="T6" fmla="*/ 296 w 593"/>
                    <a:gd name="T7" fmla="*/ 255 h 255"/>
                  </a:gdLst>
                  <a:ahLst/>
                  <a:cxnLst>
                    <a:cxn ang="0">
                      <a:pos x="T0" y="T1"/>
                    </a:cxn>
                    <a:cxn ang="0">
                      <a:pos x="T2" y="T3"/>
                    </a:cxn>
                    <a:cxn ang="0">
                      <a:pos x="T4" y="T5"/>
                    </a:cxn>
                    <a:cxn ang="0">
                      <a:pos x="T6" y="T7"/>
                    </a:cxn>
                  </a:cxnLst>
                  <a:rect l="0" t="0" r="r" b="b"/>
                  <a:pathLst>
                    <a:path w="593" h="255">
                      <a:moveTo>
                        <a:pt x="296" y="255"/>
                      </a:moveTo>
                      <a:lnTo>
                        <a:pt x="0" y="0"/>
                      </a:lnTo>
                      <a:lnTo>
                        <a:pt x="593" y="0"/>
                      </a:lnTo>
                      <a:lnTo>
                        <a:pt x="296" y="255"/>
                      </a:lnTo>
                      <a:close/>
                    </a:path>
                  </a:pathLst>
                </a:custGeom>
                <a:solidFill>
                  <a:schemeClr val="bg1">
                    <a:lumMod val="85000"/>
                  </a:schemeClr>
                </a:solidFill>
                <a:ln>
                  <a:noFill/>
                </a:ln>
              </p:spPr>
              <p:txBody>
                <a:bodyPr vert="horz" wrap="square" lIns="89629" tIns="44815" rIns="89629" bIns="44815" numCol="1" anchor="t" anchorCtr="0" compatLnSpc="1">
                  <a:prstTxWarp prst="textNoShape">
                    <a:avLst/>
                  </a:prstTxWarp>
                </a:bodyPr>
                <a:lstStyle/>
                <a:p>
                  <a:endParaRPr lang="en-US" sz="1000" dirty="0">
                    <a:solidFill>
                      <a:srgbClr val="505050"/>
                    </a:solidFill>
                  </a:endParaRPr>
                </a:p>
              </p:txBody>
            </p:sp>
          </p:grpSp>
        </p:grpSp>
      </p:grpSp>
      <p:cxnSp>
        <p:nvCxnSpPr>
          <p:cNvPr id="141" name="Straight Arrow Connector 140"/>
          <p:cNvCxnSpPr/>
          <p:nvPr/>
        </p:nvCxnSpPr>
        <p:spPr>
          <a:xfrm>
            <a:off x="5219824" y="2869247"/>
            <a:ext cx="1553923" cy="0"/>
          </a:xfrm>
          <a:prstGeom prst="straightConnector1">
            <a:avLst/>
          </a:prstGeom>
          <a:ln w="31750" cap="rnd">
            <a:solidFill>
              <a:srgbClr val="505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30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fade">
                                      <p:cBhvr>
                                        <p:cTn id="10" dur="500"/>
                                        <p:tgtEl>
                                          <p:spTgt spid="11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22"/>
                                        </p:tgtEl>
                                        <p:attrNameLst>
                                          <p:attrName>style.visibility</p:attrName>
                                        </p:attrNameLst>
                                      </p:cBhvr>
                                      <p:to>
                                        <p:strVal val="visible"/>
                                      </p:to>
                                    </p:set>
                                    <p:animEffect transition="in" filter="wipe(left)">
                                      <p:cBhvr>
                                        <p:cTn id="14" dur="500"/>
                                        <p:tgtEl>
                                          <p:spTgt spid="122"/>
                                        </p:tgtEl>
                                      </p:cBhvr>
                                    </p:animEffect>
                                  </p:childTnLst>
                                </p:cTn>
                              </p:par>
                              <p:par>
                                <p:cTn id="15" presetID="22" presetClass="entr" presetSubtype="8" fill="hold" nodeType="withEffect">
                                  <p:stCondLst>
                                    <p:cond delay="500"/>
                                  </p:stCondLst>
                                  <p:childTnLst>
                                    <p:set>
                                      <p:cBhvr>
                                        <p:cTn id="16" dur="1" fill="hold">
                                          <p:stCondLst>
                                            <p:cond delay="0"/>
                                          </p:stCondLst>
                                        </p:cTn>
                                        <p:tgtEl>
                                          <p:spTgt spid="141"/>
                                        </p:tgtEl>
                                        <p:attrNameLst>
                                          <p:attrName>style.visibility</p:attrName>
                                        </p:attrNameLst>
                                      </p:cBhvr>
                                      <p:to>
                                        <p:strVal val="visible"/>
                                      </p:to>
                                    </p:set>
                                    <p:animEffect transition="in" filter="wipe(left)">
                                      <p:cBhvr>
                                        <p:cTn id="17" dur="500"/>
                                        <p:tgtEl>
                                          <p:spTgt spid="141"/>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34"/>
                                        </p:tgtEl>
                                        <p:attrNameLst>
                                          <p:attrName>style.visibility</p:attrName>
                                        </p:attrNameLst>
                                      </p:cBhvr>
                                      <p:to>
                                        <p:strVal val="visible"/>
                                      </p:to>
                                    </p:set>
                                    <p:animEffect transition="in" filter="fade">
                                      <p:cBhvr>
                                        <p:cTn id="21" dur="500"/>
                                        <p:tgtEl>
                                          <p:spTgt spid="134"/>
                                        </p:tgtEl>
                                      </p:cBhvr>
                                    </p:animEffect>
                                  </p:childTnLst>
                                </p:cTn>
                              </p:par>
                            </p:childTnLst>
                          </p:cTn>
                        </p:par>
                        <p:par>
                          <p:cTn id="22" fill="hold">
                            <p:stCondLst>
                              <p:cond delay="2000"/>
                            </p:stCondLst>
                            <p:childTnLst>
                              <p:par>
                                <p:cTn id="23" presetID="10" presetClass="entr" presetSubtype="0" fill="hold" nodeType="afterEffect">
                                  <p:stCondLst>
                                    <p:cond delay="50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wipe(up)">
                                      <p:cBhvr>
                                        <p:cTn id="30" dur="500"/>
                                        <p:tgtEl>
                                          <p:spTgt spid="102"/>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fade">
                                      <p:cBhvr>
                                        <p:cTn id="34" dur="500"/>
                                        <p:tgtEl>
                                          <p:spTgt spid="103"/>
                                        </p:tgtEl>
                                      </p:cBhvr>
                                    </p:animEffect>
                                  </p:childTnLst>
                                </p:cTn>
                              </p:par>
                              <p:par>
                                <p:cTn id="35" presetID="10" presetClass="entr" presetSubtype="0" fill="hold" nodeType="with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500"/>
                                        <p:tgtEl>
                                          <p:spTgt spid="1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wipe(left)">
                                      <p:cBhvr>
                                        <p:cTn id="42" dur="500"/>
                                        <p:tgtEl>
                                          <p:spTgt spid="75"/>
                                        </p:tgtEl>
                                      </p:cBhvr>
                                    </p:animEffect>
                                  </p:childTnLst>
                                </p:cTn>
                              </p:par>
                              <p:par>
                                <p:cTn id="43" presetID="10" presetClass="entr" presetSubtype="0" fill="hold" nodeType="with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fade">
                                      <p:cBhvr>
                                        <p:cTn id="45" dur="500"/>
                                        <p:tgtEl>
                                          <p:spTgt spid="133"/>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96"/>
                                        </p:tgtEl>
                                        <p:attrNameLst>
                                          <p:attrName>style.visibility</p:attrName>
                                        </p:attrNameLst>
                                      </p:cBhvr>
                                      <p:to>
                                        <p:strVal val="visible"/>
                                      </p:to>
                                    </p:set>
                                    <p:animEffect transition="in" filter="wipe(up)">
                                      <p:cBhvr>
                                        <p:cTn id="54" dur="500"/>
                                        <p:tgtEl>
                                          <p:spTgt spid="96"/>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97"/>
                                        </p:tgtEl>
                                        <p:attrNameLst>
                                          <p:attrName>style.visibility</p:attrName>
                                        </p:attrNameLst>
                                      </p:cBhvr>
                                      <p:to>
                                        <p:strVal val="visible"/>
                                      </p:to>
                                    </p:set>
                                    <p:animEffect transition="in" filter="fade">
                                      <p:cBhvr>
                                        <p:cTn id="58" dur="500"/>
                                        <p:tgtEl>
                                          <p:spTgt spid="97"/>
                                        </p:tgtEl>
                                      </p:cBhvr>
                                    </p:animEffect>
                                  </p:childTnLst>
                                </p:cTn>
                              </p:par>
                              <p:par>
                                <p:cTn id="59" presetID="10" presetClass="entr" presetSubtype="0" fill="hold" nodeType="withEffect">
                                  <p:stCondLst>
                                    <p:cond delay="0"/>
                                  </p:stCondLst>
                                  <p:childTnLst>
                                    <p:set>
                                      <p:cBhvr>
                                        <p:cTn id="60" dur="1" fill="hold">
                                          <p:stCondLst>
                                            <p:cond delay="0"/>
                                          </p:stCondLst>
                                        </p:cTn>
                                        <p:tgtEl>
                                          <p:spTgt spid="149"/>
                                        </p:tgtEl>
                                        <p:attrNameLst>
                                          <p:attrName>style.visibility</p:attrName>
                                        </p:attrNameLst>
                                      </p:cBhvr>
                                      <p:to>
                                        <p:strVal val="visible"/>
                                      </p:to>
                                    </p:set>
                                    <p:animEffect transition="in" filter="fade">
                                      <p:cBhvr>
                                        <p:cTn id="61" dur="500"/>
                                        <p:tgtEl>
                                          <p:spTgt spid="14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95"/>
                                        </p:tgtEl>
                                        <p:attrNameLst>
                                          <p:attrName>style.visibility</p:attrName>
                                        </p:attrNameLst>
                                      </p:cBhvr>
                                      <p:to>
                                        <p:strVal val="visible"/>
                                      </p:to>
                                    </p:set>
                                    <p:animEffect transition="in" filter="wipe(left)">
                                      <p:cBhvr>
                                        <p:cTn id="66" dur="500"/>
                                        <p:tgtEl>
                                          <p:spTgt spid="95"/>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500"/>
                                        <p:tgtEl>
                                          <p:spTgt spid="12"/>
                                        </p:tgtEl>
                                      </p:cBhvr>
                                    </p:animEffect>
                                  </p:childTnLst>
                                </p:cTn>
                              </p:par>
                            </p:childTnLst>
                          </p:cTn>
                        </p:par>
                        <p:par>
                          <p:cTn id="71" fill="hold">
                            <p:stCondLst>
                              <p:cond delay="1000"/>
                            </p:stCondLst>
                            <p:childTnLst>
                              <p:par>
                                <p:cTn id="72" presetID="10" presetClass="entr" presetSubtype="0" fill="hold" nodeType="afterEffect">
                                  <p:stCondLst>
                                    <p:cond delay="0"/>
                                  </p:stCondLst>
                                  <p:childTnLst>
                                    <p:set>
                                      <p:cBhvr>
                                        <p:cTn id="73" dur="1" fill="hold">
                                          <p:stCondLst>
                                            <p:cond delay="0"/>
                                          </p:stCondLst>
                                        </p:cTn>
                                        <p:tgtEl>
                                          <p:spTgt spid="90"/>
                                        </p:tgtEl>
                                        <p:attrNameLst>
                                          <p:attrName>style.visibility</p:attrName>
                                        </p:attrNameLst>
                                      </p:cBhvr>
                                      <p:to>
                                        <p:strVal val="visible"/>
                                      </p:to>
                                    </p:set>
                                    <p:animEffect transition="in" filter="fade">
                                      <p:cBhvr>
                                        <p:cTn id="74" dur="500"/>
                                        <p:tgtEl>
                                          <p:spTgt spid="90"/>
                                        </p:tgtEl>
                                      </p:cBhvr>
                                    </p:animEffect>
                                  </p:childTnLst>
                                </p:cTn>
                              </p:par>
                            </p:childTnLst>
                          </p:cTn>
                        </p:par>
                        <p:par>
                          <p:cTn id="75" fill="hold">
                            <p:stCondLst>
                              <p:cond delay="1500"/>
                            </p:stCondLst>
                            <p:childTnLst>
                              <p:par>
                                <p:cTn id="76" presetID="10" presetClass="entr" presetSubtype="0" fill="hold" nodeType="afterEffect">
                                  <p:stCondLst>
                                    <p:cond delay="0"/>
                                  </p:stCondLst>
                                  <p:childTnLst>
                                    <p:set>
                                      <p:cBhvr>
                                        <p:cTn id="77" dur="1" fill="hold">
                                          <p:stCondLst>
                                            <p:cond delay="0"/>
                                          </p:stCondLst>
                                        </p:cTn>
                                        <p:tgtEl>
                                          <p:spTgt spid="123"/>
                                        </p:tgtEl>
                                        <p:attrNameLst>
                                          <p:attrName>style.visibility</p:attrName>
                                        </p:attrNameLst>
                                      </p:cBhvr>
                                      <p:to>
                                        <p:strVal val="visible"/>
                                      </p:to>
                                    </p:set>
                                    <p:animEffect transition="in" filter="fade">
                                      <p:cBhvr>
                                        <p:cTn id="78"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r"/>
            <a:r>
              <a:rPr lang="en-US" sz="5100" dirty="0"/>
              <a:t>Windows Information Protection for Windows 10</a:t>
            </a:r>
          </a:p>
        </p:txBody>
      </p:sp>
      <p:grpSp>
        <p:nvGrpSpPr>
          <p:cNvPr id="5" name="Group 4"/>
          <p:cNvGrpSpPr/>
          <p:nvPr/>
        </p:nvGrpSpPr>
        <p:grpSpPr>
          <a:xfrm>
            <a:off x="595052" y="1374630"/>
            <a:ext cx="4769958" cy="747445"/>
            <a:chOff x="1450974" y="5201260"/>
            <a:chExt cx="4770634" cy="747553"/>
          </a:xfrm>
        </p:grpSpPr>
        <p:sp>
          <p:nvSpPr>
            <p:cNvPr id="6" name="Freeform 11"/>
            <p:cNvSpPr>
              <a:spLocks/>
            </p:cNvSpPr>
            <p:nvPr/>
          </p:nvSpPr>
          <p:spPr bwMode="auto">
            <a:xfrm>
              <a:off x="1450974" y="5309480"/>
              <a:ext cx="300038" cy="231775"/>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509">
                <a:defRPr/>
              </a:pPr>
              <a:endParaRPr lang="en-US" sz="1581" dirty="0">
                <a:solidFill>
                  <a:schemeClr val="tx2"/>
                </a:solidFill>
              </a:endParaRPr>
            </a:p>
          </p:txBody>
        </p:sp>
        <p:sp>
          <p:nvSpPr>
            <p:cNvPr id="7" name="TextBox 6"/>
            <p:cNvSpPr txBox="1"/>
            <p:nvPr/>
          </p:nvSpPr>
          <p:spPr>
            <a:xfrm>
              <a:off x="1798551" y="5201260"/>
              <a:ext cx="4423057" cy="747553"/>
            </a:xfrm>
            <a:prstGeom prst="rect">
              <a:avLst/>
            </a:prstGeom>
            <a:noFill/>
          </p:spPr>
          <p:txBody>
            <a:bodyPr wrap="square" lIns="182854" tIns="146283" rIns="182854" bIns="146283" rtlCol="0">
              <a:spAutoFit/>
            </a:bodyPr>
            <a:lstStyle/>
            <a:p>
              <a:pPr>
                <a:lnSpc>
                  <a:spcPct val="90000"/>
                </a:lnSpc>
              </a:pPr>
              <a:r>
                <a:rPr lang="en-US" sz="1581" dirty="0">
                  <a:solidFill>
                    <a:schemeClr val="tx2"/>
                  </a:solidFill>
                  <a:latin typeface="+mj-lt"/>
                </a:rPr>
                <a:t>Configure and manage WIP policies with Intune and Azure Rights Management</a:t>
              </a:r>
            </a:p>
          </p:txBody>
        </p:sp>
      </p:grpSp>
      <p:grpSp>
        <p:nvGrpSpPr>
          <p:cNvPr id="8" name="Group 7"/>
          <p:cNvGrpSpPr/>
          <p:nvPr/>
        </p:nvGrpSpPr>
        <p:grpSpPr>
          <a:xfrm>
            <a:off x="609386" y="2158107"/>
            <a:ext cx="4831682" cy="965412"/>
            <a:chOff x="1450974" y="5142906"/>
            <a:chExt cx="5007233" cy="965547"/>
          </a:xfrm>
        </p:grpSpPr>
        <p:sp>
          <p:nvSpPr>
            <p:cNvPr id="9" name="Freeform 11"/>
            <p:cNvSpPr>
              <a:spLocks/>
            </p:cNvSpPr>
            <p:nvPr/>
          </p:nvSpPr>
          <p:spPr bwMode="auto">
            <a:xfrm>
              <a:off x="1450974" y="5309480"/>
              <a:ext cx="300038" cy="231775"/>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509">
                <a:defRPr/>
              </a:pPr>
              <a:endParaRPr lang="en-US" sz="1581" dirty="0">
                <a:solidFill>
                  <a:schemeClr val="tx2"/>
                </a:solidFill>
              </a:endParaRPr>
            </a:p>
          </p:txBody>
        </p:sp>
        <p:sp>
          <p:nvSpPr>
            <p:cNvPr id="10" name="TextBox 9"/>
            <p:cNvSpPr txBox="1"/>
            <p:nvPr/>
          </p:nvSpPr>
          <p:spPr>
            <a:xfrm>
              <a:off x="1784216" y="5142906"/>
              <a:ext cx="4673991" cy="965547"/>
            </a:xfrm>
            <a:prstGeom prst="rect">
              <a:avLst/>
            </a:prstGeom>
            <a:noFill/>
          </p:spPr>
          <p:txBody>
            <a:bodyPr wrap="square" lIns="182854" tIns="146283" rIns="182854" bIns="146283" rtlCol="0">
              <a:spAutoFit/>
            </a:bodyPr>
            <a:lstStyle/>
            <a:p>
              <a:pPr>
                <a:lnSpc>
                  <a:spcPct val="90000"/>
                </a:lnSpc>
              </a:pPr>
              <a:r>
                <a:rPr lang="en-US" sz="1581" dirty="0">
                  <a:solidFill>
                    <a:schemeClr val="tx2"/>
                  </a:solidFill>
                  <a:latin typeface="+mj-lt"/>
                </a:rPr>
                <a:t>Separate personal and corporate data with limited impact to employee’s day-to-day activities</a:t>
              </a:r>
            </a:p>
          </p:txBody>
        </p:sp>
      </p:grpSp>
      <p:grpSp>
        <p:nvGrpSpPr>
          <p:cNvPr id="11" name="Group 10"/>
          <p:cNvGrpSpPr/>
          <p:nvPr/>
        </p:nvGrpSpPr>
        <p:grpSpPr>
          <a:xfrm>
            <a:off x="595051" y="3736589"/>
            <a:ext cx="4182171" cy="747445"/>
            <a:chOff x="1450974" y="5187323"/>
            <a:chExt cx="3784063" cy="747550"/>
          </a:xfrm>
        </p:grpSpPr>
        <p:sp>
          <p:nvSpPr>
            <p:cNvPr id="12" name="Freeform 11"/>
            <p:cNvSpPr>
              <a:spLocks/>
            </p:cNvSpPr>
            <p:nvPr/>
          </p:nvSpPr>
          <p:spPr bwMode="auto">
            <a:xfrm>
              <a:off x="1450974" y="5309480"/>
              <a:ext cx="300038" cy="231775"/>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509">
                <a:defRPr/>
              </a:pPr>
              <a:endParaRPr lang="en-US" sz="1581" dirty="0">
                <a:solidFill>
                  <a:schemeClr val="tx2"/>
                </a:solidFill>
              </a:endParaRPr>
            </a:p>
          </p:txBody>
        </p:sp>
        <p:sp>
          <p:nvSpPr>
            <p:cNvPr id="13" name="TextBox 12"/>
            <p:cNvSpPr txBox="1"/>
            <p:nvPr/>
          </p:nvSpPr>
          <p:spPr>
            <a:xfrm>
              <a:off x="1765630" y="5187323"/>
              <a:ext cx="3469407" cy="747550"/>
            </a:xfrm>
            <a:prstGeom prst="rect">
              <a:avLst/>
            </a:prstGeom>
            <a:noFill/>
          </p:spPr>
          <p:txBody>
            <a:bodyPr wrap="square" lIns="182854" tIns="146283" rIns="182854" bIns="146283" rtlCol="0">
              <a:spAutoFit/>
            </a:bodyPr>
            <a:lstStyle/>
            <a:p>
              <a:pPr>
                <a:lnSpc>
                  <a:spcPct val="90000"/>
                </a:lnSpc>
                <a:spcAft>
                  <a:spcPts val="600"/>
                </a:spcAft>
              </a:pPr>
              <a:r>
                <a:rPr lang="en-US" sz="1581" dirty="0">
                  <a:solidFill>
                    <a:schemeClr val="tx2"/>
                  </a:solidFill>
                  <a:latin typeface="+mj-lt"/>
                </a:rPr>
                <a:t>Protect data at rest and wherever it may roam*</a:t>
              </a:r>
            </a:p>
          </p:txBody>
        </p:sp>
      </p:grpSp>
      <p:grpSp>
        <p:nvGrpSpPr>
          <p:cNvPr id="17" name="Group 16"/>
          <p:cNvGrpSpPr/>
          <p:nvPr/>
        </p:nvGrpSpPr>
        <p:grpSpPr>
          <a:xfrm>
            <a:off x="558587" y="1491388"/>
            <a:ext cx="417829" cy="417829"/>
            <a:chOff x="5372581" y="1617831"/>
            <a:chExt cx="498112" cy="498112"/>
          </a:xfrm>
        </p:grpSpPr>
        <p:sp>
          <p:nvSpPr>
            <p:cNvPr id="18" name="Oval 17"/>
            <p:cNvSpPr/>
            <p:nvPr/>
          </p:nvSpPr>
          <p:spPr bwMode="auto">
            <a:xfrm>
              <a:off x="5372581" y="1617831"/>
              <a:ext cx="498112" cy="498112"/>
            </a:xfrm>
            <a:prstGeom prst="ellipse">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Isosceles Triangle 42"/>
            <p:cNvSpPr/>
            <p:nvPr/>
          </p:nvSpPr>
          <p:spPr bwMode="auto">
            <a:xfrm rot="5400000">
              <a:off x="5559440" y="1802229"/>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20" name="Group 19"/>
          <p:cNvGrpSpPr/>
          <p:nvPr/>
        </p:nvGrpSpPr>
        <p:grpSpPr>
          <a:xfrm>
            <a:off x="558587" y="2272434"/>
            <a:ext cx="417829" cy="417829"/>
            <a:chOff x="5372581" y="1617831"/>
            <a:chExt cx="498112" cy="498112"/>
          </a:xfrm>
        </p:grpSpPr>
        <p:sp>
          <p:nvSpPr>
            <p:cNvPr id="21" name="Oval 20"/>
            <p:cNvSpPr/>
            <p:nvPr/>
          </p:nvSpPr>
          <p:spPr bwMode="auto">
            <a:xfrm>
              <a:off x="5372581" y="1617831"/>
              <a:ext cx="498112" cy="498112"/>
            </a:xfrm>
            <a:prstGeom prst="ellipse">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 name="Isosceles Triangle 45"/>
            <p:cNvSpPr/>
            <p:nvPr/>
          </p:nvSpPr>
          <p:spPr bwMode="auto">
            <a:xfrm rot="5400000">
              <a:off x="5559440" y="1802229"/>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23" name="Group 22"/>
          <p:cNvGrpSpPr/>
          <p:nvPr/>
        </p:nvGrpSpPr>
        <p:grpSpPr>
          <a:xfrm>
            <a:off x="556369" y="3842643"/>
            <a:ext cx="417829" cy="417829"/>
            <a:chOff x="5372581" y="1617831"/>
            <a:chExt cx="498112" cy="498112"/>
          </a:xfrm>
        </p:grpSpPr>
        <p:sp>
          <p:nvSpPr>
            <p:cNvPr id="24" name="Oval 23"/>
            <p:cNvSpPr/>
            <p:nvPr/>
          </p:nvSpPr>
          <p:spPr bwMode="auto">
            <a:xfrm>
              <a:off x="5372581" y="1617831"/>
              <a:ext cx="498112" cy="498112"/>
            </a:xfrm>
            <a:prstGeom prst="ellipse">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Isosceles Triangle 48"/>
            <p:cNvSpPr/>
            <p:nvPr/>
          </p:nvSpPr>
          <p:spPr bwMode="auto">
            <a:xfrm rot="5400000">
              <a:off x="5559440" y="1802229"/>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grpSp>
        <p:nvGrpSpPr>
          <p:cNvPr id="71" name="Group 70"/>
          <p:cNvGrpSpPr/>
          <p:nvPr/>
        </p:nvGrpSpPr>
        <p:grpSpPr>
          <a:xfrm>
            <a:off x="6746878" y="3680222"/>
            <a:ext cx="2174844" cy="1111271"/>
            <a:chOff x="5514726" y="3694085"/>
            <a:chExt cx="1709928" cy="873714"/>
          </a:xfrm>
        </p:grpSpPr>
        <p:grpSp>
          <p:nvGrpSpPr>
            <p:cNvPr id="72" name="Group 71"/>
            <p:cNvGrpSpPr/>
            <p:nvPr/>
          </p:nvGrpSpPr>
          <p:grpSpPr>
            <a:xfrm>
              <a:off x="5514726" y="3694085"/>
              <a:ext cx="1709928" cy="873714"/>
              <a:chOff x="699456" y="4624419"/>
              <a:chExt cx="1709928" cy="873714"/>
            </a:xfrm>
          </p:grpSpPr>
          <p:sp>
            <p:nvSpPr>
              <p:cNvPr id="74" name="Freeform 5"/>
              <p:cNvSpPr>
                <a:spLocks/>
              </p:cNvSpPr>
              <p:nvPr/>
            </p:nvSpPr>
            <p:spPr bwMode="auto">
              <a:xfrm>
                <a:off x="699456" y="5429385"/>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rgbClr val="505050"/>
              </a:solidFill>
              <a:ln>
                <a:noFill/>
              </a:ln>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1836" kern="0" dirty="0">
                  <a:solidFill>
                    <a:schemeClr val="tx2"/>
                  </a:solidFill>
                  <a:ea typeface="ＭＳ Ｐゴシック" charset="0"/>
                </a:endParaRPr>
              </a:p>
            </p:txBody>
          </p:sp>
          <p:sp>
            <p:nvSpPr>
              <p:cNvPr id="75" name="Freeform 6"/>
              <p:cNvSpPr>
                <a:spLocks/>
              </p:cNvSpPr>
              <p:nvPr/>
            </p:nvSpPr>
            <p:spPr bwMode="auto">
              <a:xfrm>
                <a:off x="915697" y="4624419"/>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rgbClr val="505050"/>
              </a:solidFill>
              <a:ln>
                <a:noFill/>
              </a:ln>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1836" kern="0" dirty="0">
                  <a:solidFill>
                    <a:schemeClr val="tx2"/>
                  </a:solidFill>
                  <a:ea typeface="ＭＳ Ｐゴシック" charset="0"/>
                </a:endParaRPr>
              </a:p>
            </p:txBody>
          </p:sp>
          <p:sp>
            <p:nvSpPr>
              <p:cNvPr id="76" name="Freeform 7"/>
              <p:cNvSpPr>
                <a:spLocks/>
              </p:cNvSpPr>
              <p:nvPr/>
            </p:nvSpPr>
            <p:spPr bwMode="auto">
              <a:xfrm>
                <a:off x="971945" y="4671917"/>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lumMod val="75000"/>
                </a:srgbClr>
              </a:solidFill>
              <a:ln>
                <a:noFill/>
              </a:ln>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1836" kern="0" dirty="0">
                  <a:solidFill>
                    <a:schemeClr val="tx2"/>
                  </a:solidFill>
                  <a:ea typeface="ＭＳ Ｐゴシック" charset="0"/>
                </a:endParaRPr>
              </a:p>
            </p:txBody>
          </p:sp>
          <p:sp>
            <p:nvSpPr>
              <p:cNvPr id="77" name="Freeform 9"/>
              <p:cNvSpPr>
                <a:spLocks/>
              </p:cNvSpPr>
              <p:nvPr/>
            </p:nvSpPr>
            <p:spPr bwMode="auto">
              <a:xfrm>
                <a:off x="971945" y="4671917"/>
                <a:ext cx="694971" cy="727470"/>
              </a:xfrm>
              <a:custGeom>
                <a:avLst/>
                <a:gdLst>
                  <a:gd name="T0" fmla="*/ 235 w 235"/>
                  <a:gd name="T1" fmla="*/ 0 h 244"/>
                  <a:gd name="T2" fmla="*/ 0 w 235"/>
                  <a:gd name="T3" fmla="*/ 0 h 244"/>
                  <a:gd name="T4" fmla="*/ 0 w 235"/>
                  <a:gd name="T5" fmla="*/ 244 h 244"/>
                  <a:gd name="T6" fmla="*/ 205 w 235"/>
                  <a:gd name="T7" fmla="*/ 244 h 244"/>
                  <a:gd name="T8" fmla="*/ 235 w 235"/>
                  <a:gd name="T9" fmla="*/ 0 h 244"/>
                </a:gdLst>
                <a:ahLst/>
                <a:cxnLst>
                  <a:cxn ang="0">
                    <a:pos x="T0" y="T1"/>
                  </a:cxn>
                  <a:cxn ang="0">
                    <a:pos x="T2" y="T3"/>
                  </a:cxn>
                  <a:cxn ang="0">
                    <a:pos x="T4" y="T5"/>
                  </a:cxn>
                  <a:cxn ang="0">
                    <a:pos x="T6" y="T7"/>
                  </a:cxn>
                  <a:cxn ang="0">
                    <a:pos x="T8" y="T9"/>
                  </a:cxn>
                </a:cxnLst>
                <a:rect l="0" t="0" r="r" b="b"/>
                <a:pathLst>
                  <a:path w="235" h="244">
                    <a:moveTo>
                      <a:pt x="235" y="0"/>
                    </a:moveTo>
                    <a:cubicBezTo>
                      <a:pt x="179" y="0"/>
                      <a:pt x="103" y="0"/>
                      <a:pt x="0" y="0"/>
                    </a:cubicBezTo>
                    <a:cubicBezTo>
                      <a:pt x="0" y="0"/>
                      <a:pt x="0" y="0"/>
                      <a:pt x="0" y="244"/>
                    </a:cubicBezTo>
                    <a:cubicBezTo>
                      <a:pt x="205" y="244"/>
                      <a:pt x="205" y="244"/>
                      <a:pt x="205" y="244"/>
                    </a:cubicBezTo>
                    <a:cubicBezTo>
                      <a:pt x="235" y="0"/>
                      <a:pt x="235" y="0"/>
                      <a:pt x="235" y="0"/>
                    </a:cubicBezTo>
                  </a:path>
                </a:pathLst>
              </a:custGeom>
              <a:solidFill>
                <a:srgbClr val="DC3C00"/>
              </a:solidFill>
              <a:ln>
                <a:noFill/>
              </a:ln>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1836" kern="0" dirty="0">
                  <a:solidFill>
                    <a:schemeClr val="tx2"/>
                  </a:solidFill>
                  <a:ea typeface="ＭＳ Ｐゴシック" charset="0"/>
                </a:endParaRPr>
              </a:p>
            </p:txBody>
          </p:sp>
        </p:grpSp>
        <p:pic>
          <p:nvPicPr>
            <p:cNvPr id="73" name="Picture 72"/>
            <p:cNvPicPr>
              <a:picLocks noChangeAspect="1"/>
            </p:cNvPicPr>
            <p:nvPr/>
          </p:nvPicPr>
          <p:blipFill>
            <a:blip r:embed="rId3"/>
            <a:stretch>
              <a:fillRect/>
            </a:stretch>
          </p:blipFill>
          <p:spPr>
            <a:xfrm>
              <a:off x="5773984" y="3732247"/>
              <a:ext cx="1192839" cy="756671"/>
            </a:xfrm>
            <a:prstGeom prst="rect">
              <a:avLst/>
            </a:prstGeom>
          </p:spPr>
        </p:pic>
      </p:grpSp>
      <p:pic>
        <p:nvPicPr>
          <p:cNvPr id="79" name="Picture 78"/>
          <p:cNvPicPr>
            <a:picLocks noChangeAspect="1"/>
          </p:cNvPicPr>
          <p:nvPr/>
        </p:nvPicPr>
        <p:blipFill>
          <a:blip r:embed="rId4"/>
          <a:stretch>
            <a:fillRect/>
          </a:stretch>
        </p:blipFill>
        <p:spPr>
          <a:xfrm>
            <a:off x="6682319" y="1350718"/>
            <a:ext cx="2297627" cy="1508135"/>
          </a:xfrm>
          <a:prstGeom prst="rect">
            <a:avLst/>
          </a:prstGeom>
        </p:spPr>
      </p:pic>
      <p:grpSp>
        <p:nvGrpSpPr>
          <p:cNvPr id="81" name="Group 80"/>
          <p:cNvGrpSpPr/>
          <p:nvPr/>
        </p:nvGrpSpPr>
        <p:grpSpPr>
          <a:xfrm>
            <a:off x="4984424" y="3119117"/>
            <a:ext cx="1219027" cy="1980918"/>
            <a:chOff x="494150" y="1643062"/>
            <a:chExt cx="1236224" cy="1964539"/>
          </a:xfrm>
        </p:grpSpPr>
        <p:pic>
          <p:nvPicPr>
            <p:cNvPr id="82" name="Picture 81"/>
            <p:cNvPicPr>
              <a:picLocks noChangeAspect="1"/>
            </p:cNvPicPr>
            <p:nvPr/>
          </p:nvPicPr>
          <p:blipFill rotWithShape="1">
            <a:blip r:embed="rId5"/>
            <a:srcRect b="37412"/>
            <a:stretch/>
          </p:blipFill>
          <p:spPr>
            <a:xfrm>
              <a:off x="578064" y="1643062"/>
              <a:ext cx="1152310" cy="1964539"/>
            </a:xfrm>
            <a:prstGeom prst="rect">
              <a:avLst/>
            </a:prstGeom>
          </p:spPr>
        </p:pic>
        <p:sp>
          <p:nvSpPr>
            <p:cNvPr id="83" name="TextBox 82"/>
            <p:cNvSpPr txBox="1"/>
            <p:nvPr/>
          </p:nvSpPr>
          <p:spPr bwMode="auto">
            <a:xfrm>
              <a:off x="494150" y="2786063"/>
              <a:ext cx="822143" cy="545140"/>
            </a:xfrm>
            <a:prstGeom prst="rect">
              <a:avLst/>
            </a:prstGeom>
            <a:noFill/>
          </p:spPr>
          <p:txBody>
            <a:bodyPr wrap="none" lIns="182854" tIns="146283" rIns="182854" bIns="146283">
              <a:spAutoFit/>
            </a:bodyPr>
            <a:lstStyle/>
            <a:p>
              <a:pPr defTabSz="932509">
                <a:lnSpc>
                  <a:spcPct val="90000"/>
                </a:lnSpc>
                <a:defRPr/>
              </a:pPr>
              <a:r>
                <a:rPr lang="en-US" dirty="0">
                  <a:latin typeface="+mj-lt"/>
                </a:rPr>
                <a:t>User</a:t>
              </a:r>
            </a:p>
          </p:txBody>
        </p:sp>
      </p:grpSp>
      <p:cxnSp>
        <p:nvCxnSpPr>
          <p:cNvPr id="86" name="Straight Arrow Connector 85"/>
          <p:cNvCxnSpPr/>
          <p:nvPr/>
        </p:nvCxnSpPr>
        <p:spPr>
          <a:xfrm>
            <a:off x="8260763" y="4881993"/>
            <a:ext cx="0" cy="1243779"/>
          </a:xfrm>
          <a:prstGeom prst="straightConnector1">
            <a:avLst/>
          </a:prstGeom>
          <a:ln w="31750" cap="rnd">
            <a:solidFill>
              <a:srgbClr val="50505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7817395" y="2940345"/>
            <a:ext cx="0" cy="715969"/>
          </a:xfrm>
          <a:prstGeom prst="straightConnector1">
            <a:avLst/>
          </a:prstGeom>
          <a:ln w="31750" cap="rnd">
            <a:solidFill>
              <a:srgbClr val="50505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7797574" y="6037502"/>
            <a:ext cx="1884495" cy="743652"/>
          </a:xfrm>
          <a:prstGeom prst="rect">
            <a:avLst/>
          </a:prstGeom>
          <a:noFill/>
        </p:spPr>
        <p:txBody>
          <a:bodyPr wrap="square" lIns="182854" tIns="146283" rIns="182854" bIns="146283">
            <a:spAutoFit/>
          </a:bodyPr>
          <a:lstStyle/>
          <a:p>
            <a:pPr defTabSz="932509">
              <a:spcAft>
                <a:spcPts val="1199"/>
              </a:spcAft>
              <a:defRPr/>
            </a:pPr>
            <a:r>
              <a:rPr lang="en-US" sz="1428" dirty="0">
                <a:solidFill>
                  <a:schemeClr val="tx2"/>
                </a:solidFill>
              </a:rPr>
              <a:t>Corporate </a:t>
            </a:r>
            <a:br>
              <a:rPr lang="en-US" sz="1428" dirty="0">
                <a:solidFill>
                  <a:schemeClr val="tx2"/>
                </a:solidFill>
              </a:rPr>
            </a:br>
            <a:r>
              <a:rPr lang="en-US" sz="1428" dirty="0">
                <a:solidFill>
                  <a:schemeClr val="tx2"/>
                </a:solidFill>
              </a:rPr>
              <a:t>network</a:t>
            </a:r>
          </a:p>
        </p:txBody>
      </p:sp>
      <p:grpSp>
        <p:nvGrpSpPr>
          <p:cNvPr id="95" name="Group 94"/>
          <p:cNvGrpSpPr/>
          <p:nvPr/>
        </p:nvGrpSpPr>
        <p:grpSpPr>
          <a:xfrm>
            <a:off x="7260646" y="5741851"/>
            <a:ext cx="593191" cy="842917"/>
            <a:chOff x="4410437" y="5171160"/>
            <a:chExt cx="871461" cy="1238332"/>
          </a:xfrm>
        </p:grpSpPr>
        <p:sp>
          <p:nvSpPr>
            <p:cNvPr id="96" name="Rectangle 14"/>
            <p:cNvSpPr>
              <a:spLocks noChangeArrowheads="1"/>
            </p:cNvSpPr>
            <p:nvPr/>
          </p:nvSpPr>
          <p:spPr bwMode="auto">
            <a:xfrm>
              <a:off x="4741878" y="5239734"/>
              <a:ext cx="540020" cy="1169758"/>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97"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98"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99" name="Rectangle 16"/>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00"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01" name="Rectangle 18"/>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02"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03" name="Rectangle 20"/>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04"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05" name="Rectangle 22"/>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06"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07" name="Rectangle 24"/>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08" name="Rectangle 25"/>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09" name="Rectangle 26"/>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10"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11" name="Rectangle 28"/>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12"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13"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14" name="Rectangle 31"/>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15"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16" name="Rectangle 33"/>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17"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18" name="Rectangle 35"/>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19"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20" name="Rectangle 37"/>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21"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22" name="Rectangle 39"/>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23"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24" name="Rectangle 41"/>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25" name="Rectangle 42"/>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26" name="Rectangle 43"/>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27" name="Rectangle 44"/>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28" name="Rectangle 45"/>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29" name="Rectangle 46"/>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30" name="Rectangle 47"/>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grpSp>
      <p:cxnSp>
        <p:nvCxnSpPr>
          <p:cNvPr id="137" name="Straight Arrow Connector 136"/>
          <p:cNvCxnSpPr/>
          <p:nvPr/>
        </p:nvCxnSpPr>
        <p:spPr>
          <a:xfrm>
            <a:off x="6247743" y="4230663"/>
            <a:ext cx="716320" cy="0"/>
          </a:xfrm>
          <a:prstGeom prst="straightConnector1">
            <a:avLst/>
          </a:prstGeom>
          <a:ln w="31750" cap="rnd">
            <a:solidFill>
              <a:srgbClr val="50505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6668450" y="1764426"/>
            <a:ext cx="2362601" cy="922092"/>
          </a:xfrm>
          <a:prstGeom prst="rect">
            <a:avLst/>
          </a:prstGeom>
        </p:spPr>
        <p:txBody>
          <a:bodyPr wrap="square" lIns="0" tIns="0" rIns="0" bIns="0" rtlCol="0">
            <a:spAutoFit/>
          </a:bodyPr>
          <a:lstStyle/>
          <a:p>
            <a:pPr algn="ctr" defTabSz="913661">
              <a:lnSpc>
                <a:spcPct val="90000"/>
              </a:lnSpc>
              <a:buSzPct val="80000"/>
            </a:pPr>
            <a:r>
              <a:rPr lang="en-US" sz="1632" dirty="0">
                <a:solidFill>
                  <a:srgbClr val="FFFFFF"/>
                </a:solidFill>
                <a:latin typeface="Segoe UI Light"/>
                <a:cs typeface="Segoe UI Semibold" panose="020B0702040204020203" pitchFamily="34" charset="0"/>
              </a:rPr>
              <a:t>Microsoft Intune</a:t>
            </a:r>
          </a:p>
          <a:p>
            <a:pPr algn="ctr" defTabSz="913661">
              <a:lnSpc>
                <a:spcPct val="90000"/>
              </a:lnSpc>
              <a:buSzPct val="80000"/>
            </a:pPr>
            <a:r>
              <a:rPr lang="en-US" sz="1632" dirty="0">
                <a:solidFill>
                  <a:srgbClr val="FFFFFF"/>
                </a:solidFill>
                <a:latin typeface="Segoe UI Light"/>
                <a:cs typeface="Segoe UI Semibold" panose="020B0702040204020203" pitchFamily="34" charset="0"/>
              </a:rPr>
              <a:t>&amp;</a:t>
            </a:r>
          </a:p>
          <a:p>
            <a:pPr algn="ctr" defTabSz="913661">
              <a:lnSpc>
                <a:spcPct val="90000"/>
              </a:lnSpc>
              <a:buSzPct val="80000"/>
            </a:pPr>
            <a:r>
              <a:rPr lang="en-US" sz="1632" dirty="0">
                <a:solidFill>
                  <a:srgbClr val="FFFFFF"/>
                </a:solidFill>
                <a:latin typeface="Segoe UI Light"/>
                <a:cs typeface="Segoe UI Semibold" panose="020B0702040204020203" pitchFamily="34" charset="0"/>
              </a:rPr>
              <a:t> Azure Rights Management</a:t>
            </a:r>
          </a:p>
        </p:txBody>
      </p:sp>
      <p:sp>
        <p:nvSpPr>
          <p:cNvPr id="139" name="TextBox 114"/>
          <p:cNvSpPr txBox="1">
            <a:spLocks noChangeArrowheads="1"/>
          </p:cNvSpPr>
          <p:nvPr/>
        </p:nvSpPr>
        <p:spPr bwMode="auto">
          <a:xfrm>
            <a:off x="7731105" y="2916437"/>
            <a:ext cx="1430340" cy="482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82854" tIns="146283" rIns="182854" bIns="146283">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gn="ctr">
              <a:lnSpc>
                <a:spcPct val="90000"/>
              </a:lnSpc>
            </a:pPr>
            <a:r>
              <a:rPr lang="en-US" sz="1326" dirty="0">
                <a:cs typeface="Segoe UI" charset="0"/>
              </a:rPr>
              <a:t>Apply policies</a:t>
            </a:r>
          </a:p>
        </p:txBody>
      </p:sp>
      <p:pic>
        <p:nvPicPr>
          <p:cNvPr id="141" name="Picture 1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2869" y="5586563"/>
            <a:ext cx="918746" cy="934634"/>
          </a:xfrm>
          <a:prstGeom prst="rect">
            <a:avLst/>
          </a:prstGeom>
        </p:spPr>
      </p:pic>
      <p:cxnSp>
        <p:nvCxnSpPr>
          <p:cNvPr id="142" name="Straight Arrow Connector 141"/>
          <p:cNvCxnSpPr/>
          <p:nvPr/>
        </p:nvCxnSpPr>
        <p:spPr>
          <a:xfrm flipV="1">
            <a:off x="4456164" y="5100035"/>
            <a:ext cx="528260" cy="533835"/>
          </a:xfrm>
          <a:prstGeom prst="straightConnector1">
            <a:avLst/>
          </a:prstGeom>
          <a:ln w="31750" cap="rnd">
            <a:solidFill>
              <a:srgbClr val="50505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pic>
        <p:nvPicPr>
          <p:cNvPr id="80" name="Picture 79"/>
          <p:cNvPicPr>
            <a:picLocks noChangeAspect="1"/>
          </p:cNvPicPr>
          <p:nvPr/>
        </p:nvPicPr>
        <p:blipFill>
          <a:blip r:embed="rId7"/>
          <a:stretch>
            <a:fillRect/>
          </a:stretch>
        </p:blipFill>
        <p:spPr>
          <a:xfrm>
            <a:off x="8128205" y="5734642"/>
            <a:ext cx="305163" cy="404019"/>
          </a:xfrm>
          <a:prstGeom prst="rect">
            <a:avLst/>
          </a:prstGeom>
        </p:spPr>
      </p:pic>
      <p:sp>
        <p:nvSpPr>
          <p:cNvPr id="145" name="TextBox 144"/>
          <p:cNvSpPr txBox="1"/>
          <p:nvPr/>
        </p:nvSpPr>
        <p:spPr>
          <a:xfrm>
            <a:off x="8837919" y="3369824"/>
            <a:ext cx="843553" cy="515156"/>
          </a:xfrm>
          <a:prstGeom prst="rect">
            <a:avLst/>
          </a:prstGeom>
          <a:noFill/>
        </p:spPr>
        <p:txBody>
          <a:bodyPr wrap="square" lIns="182854" tIns="146283" rIns="182854" bIns="146283">
            <a:spAutoFit/>
          </a:bodyPr>
          <a:lstStyle/>
          <a:p>
            <a:pPr algn="ctr" defTabSz="932509">
              <a:spcAft>
                <a:spcPts val="1199"/>
              </a:spcAft>
              <a:defRPr/>
            </a:pPr>
            <a:r>
              <a:rPr lang="en-US" sz="1428" dirty="0">
                <a:solidFill>
                  <a:schemeClr val="tx2"/>
                </a:solidFill>
              </a:rPr>
              <a:t>Save</a:t>
            </a:r>
          </a:p>
        </p:txBody>
      </p:sp>
      <p:grpSp>
        <p:nvGrpSpPr>
          <p:cNvPr id="90" name="Group 89"/>
          <p:cNvGrpSpPr/>
          <p:nvPr/>
        </p:nvGrpSpPr>
        <p:grpSpPr>
          <a:xfrm>
            <a:off x="8234274" y="3952592"/>
            <a:ext cx="390324" cy="390328"/>
            <a:chOff x="8307959" y="5327066"/>
            <a:chExt cx="546722" cy="546726"/>
          </a:xfrm>
        </p:grpSpPr>
        <p:sp>
          <p:nvSpPr>
            <p:cNvPr id="91" name="Oval 90"/>
            <p:cNvSpPr/>
            <p:nvPr/>
          </p:nvSpPr>
          <p:spPr bwMode="auto">
            <a:xfrm>
              <a:off x="8307959" y="5327066"/>
              <a:ext cx="546722" cy="546726"/>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92" name="Picture 173"/>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71578" y="5422150"/>
              <a:ext cx="219484" cy="3565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84" name="Straight Arrow Connector 83"/>
          <p:cNvCxnSpPr/>
          <p:nvPr/>
        </p:nvCxnSpPr>
        <p:spPr>
          <a:xfrm flipH="1">
            <a:off x="8700836" y="3935468"/>
            <a:ext cx="1249310" cy="0"/>
          </a:xfrm>
          <a:prstGeom prst="straightConnector1">
            <a:avLst/>
          </a:prstGeom>
          <a:ln w="31750" cap="rnd">
            <a:solidFill>
              <a:srgbClr val="50505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a:off x="8713672" y="4488324"/>
            <a:ext cx="1236474" cy="0"/>
          </a:xfrm>
          <a:prstGeom prst="straightConnector1">
            <a:avLst/>
          </a:prstGeom>
          <a:ln w="31750" cap="rnd">
            <a:solidFill>
              <a:srgbClr val="50505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31" name="Group 130"/>
          <p:cNvGrpSpPr/>
          <p:nvPr/>
        </p:nvGrpSpPr>
        <p:grpSpPr>
          <a:xfrm>
            <a:off x="9109073" y="3792843"/>
            <a:ext cx="311105" cy="311106"/>
            <a:chOff x="7856619" y="2239368"/>
            <a:chExt cx="311150" cy="311150"/>
          </a:xfrm>
        </p:grpSpPr>
        <p:sp>
          <p:nvSpPr>
            <p:cNvPr id="132" name="Oval 131"/>
            <p:cNvSpPr/>
            <p:nvPr/>
          </p:nvSpPr>
          <p:spPr bwMode="auto">
            <a:xfrm>
              <a:off x="7856619" y="2239368"/>
              <a:ext cx="311150" cy="311150"/>
            </a:xfrm>
            <a:prstGeom prst="ellipse">
              <a:avLst/>
            </a:prstGeom>
            <a:solidFill>
              <a:srgbClr val="2EB8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sp>
          <p:nvSpPr>
            <p:cNvPr id="133" name="Freeform 11"/>
            <p:cNvSpPr>
              <a:spLocks/>
            </p:cNvSpPr>
            <p:nvPr/>
          </p:nvSpPr>
          <p:spPr bwMode="auto">
            <a:xfrm>
              <a:off x="7931231" y="2345730"/>
              <a:ext cx="157163" cy="122238"/>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509">
                <a:defRPr/>
              </a:pPr>
              <a:endParaRPr lang="en-US" sz="1836" dirty="0"/>
            </a:p>
          </p:txBody>
        </p:sp>
      </p:grpSp>
      <p:grpSp>
        <p:nvGrpSpPr>
          <p:cNvPr id="134" name="Group 133"/>
          <p:cNvGrpSpPr/>
          <p:nvPr/>
        </p:nvGrpSpPr>
        <p:grpSpPr>
          <a:xfrm>
            <a:off x="9115293" y="4324378"/>
            <a:ext cx="311105" cy="312692"/>
            <a:chOff x="4711443" y="2976496"/>
            <a:chExt cx="311150" cy="312737"/>
          </a:xfrm>
        </p:grpSpPr>
        <p:sp>
          <p:nvSpPr>
            <p:cNvPr id="135" name="Oval 134"/>
            <p:cNvSpPr/>
            <p:nvPr/>
          </p:nvSpPr>
          <p:spPr bwMode="auto">
            <a:xfrm>
              <a:off x="4711443" y="2976496"/>
              <a:ext cx="311150" cy="312737"/>
            </a:xfrm>
            <a:prstGeom prst="ellipse">
              <a:avLst/>
            </a:prstGeom>
            <a:solidFill>
              <a:srgbClr val="DC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sp>
          <p:nvSpPr>
            <p:cNvPr id="136" name="Multiply 135"/>
            <p:cNvSpPr/>
            <p:nvPr/>
          </p:nvSpPr>
          <p:spPr bwMode="auto">
            <a:xfrm>
              <a:off x="4767005" y="3027296"/>
              <a:ext cx="204788" cy="206375"/>
            </a:xfrm>
            <a:prstGeom prst="mathMultiply">
              <a:avLst>
                <a:gd name="adj1" fmla="val 12051"/>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grpSp>
      <p:sp>
        <p:nvSpPr>
          <p:cNvPr id="146" name="TextBox 145"/>
          <p:cNvSpPr txBox="1"/>
          <p:nvPr/>
        </p:nvSpPr>
        <p:spPr>
          <a:xfrm>
            <a:off x="8852218" y="4531589"/>
            <a:ext cx="843553" cy="515156"/>
          </a:xfrm>
          <a:prstGeom prst="rect">
            <a:avLst/>
          </a:prstGeom>
          <a:noFill/>
        </p:spPr>
        <p:txBody>
          <a:bodyPr wrap="square" lIns="182854" tIns="146283" rIns="182854" bIns="146283">
            <a:spAutoFit/>
          </a:bodyPr>
          <a:lstStyle/>
          <a:p>
            <a:pPr algn="ctr" defTabSz="932509">
              <a:spcAft>
                <a:spcPts val="1199"/>
              </a:spcAft>
              <a:defRPr/>
            </a:pPr>
            <a:r>
              <a:rPr lang="en-US" sz="1428">
                <a:solidFill>
                  <a:schemeClr val="tx2"/>
                </a:solidFill>
              </a:rPr>
              <a:t>Save</a:t>
            </a:r>
            <a:endParaRPr lang="en-US" sz="1428" dirty="0">
              <a:solidFill>
                <a:schemeClr val="tx2"/>
              </a:solidFill>
            </a:endParaRPr>
          </a:p>
        </p:txBody>
      </p:sp>
      <p:sp>
        <p:nvSpPr>
          <p:cNvPr id="147" name="TextBox 114"/>
          <p:cNvSpPr txBox="1">
            <a:spLocks noChangeArrowheads="1"/>
          </p:cNvSpPr>
          <p:nvPr/>
        </p:nvSpPr>
        <p:spPr bwMode="auto">
          <a:xfrm>
            <a:off x="4777222" y="5182933"/>
            <a:ext cx="1562114" cy="6700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82854" tIns="146283" rIns="182854" bIns="146283">
            <a:spAutoFit/>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a:lnSpc>
                <a:spcPct val="90000"/>
              </a:lnSpc>
            </a:pPr>
            <a:r>
              <a:rPr lang="en-US" sz="1326" dirty="0">
                <a:cs typeface="Segoe UI" charset="0"/>
              </a:rPr>
              <a:t>Share files and </a:t>
            </a:r>
          </a:p>
          <a:p>
            <a:pPr>
              <a:lnSpc>
                <a:spcPct val="90000"/>
              </a:lnSpc>
            </a:pPr>
            <a:r>
              <a:rPr lang="en-US" sz="1326" dirty="0">
                <a:cs typeface="Segoe UI" charset="0"/>
              </a:rPr>
              <a:t>enforce policies</a:t>
            </a:r>
          </a:p>
        </p:txBody>
      </p:sp>
      <p:grpSp>
        <p:nvGrpSpPr>
          <p:cNvPr id="64" name="Group 63"/>
          <p:cNvGrpSpPr/>
          <p:nvPr/>
        </p:nvGrpSpPr>
        <p:grpSpPr>
          <a:xfrm>
            <a:off x="10010549" y="3161218"/>
            <a:ext cx="2020971" cy="1000603"/>
            <a:chOff x="9814290" y="3147140"/>
            <a:chExt cx="1981524" cy="981072"/>
          </a:xfrm>
        </p:grpSpPr>
        <p:pic>
          <p:nvPicPr>
            <p:cNvPr id="89" name="Picture 8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95517" y="3147140"/>
              <a:ext cx="1331270" cy="520288"/>
            </a:xfrm>
            <a:prstGeom prst="rect">
              <a:avLst/>
            </a:prstGeom>
          </p:spPr>
        </p:pic>
        <p:sp>
          <p:nvSpPr>
            <p:cNvPr id="148" name="Rectangle 147"/>
            <p:cNvSpPr/>
            <p:nvPr/>
          </p:nvSpPr>
          <p:spPr bwMode="auto">
            <a:xfrm>
              <a:off x="9814290" y="3664994"/>
              <a:ext cx="1627323" cy="4524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50" name="Freeform 58"/>
            <p:cNvSpPr>
              <a:spLocks noEditPoints="1"/>
            </p:cNvSpPr>
            <p:nvPr/>
          </p:nvSpPr>
          <p:spPr bwMode="black">
            <a:xfrm>
              <a:off x="9896859" y="3771974"/>
              <a:ext cx="225682" cy="24189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632"/>
            </a:p>
          </p:txBody>
        </p:sp>
        <p:grpSp>
          <p:nvGrpSpPr>
            <p:cNvPr id="151" name="Group 150"/>
            <p:cNvGrpSpPr/>
            <p:nvPr/>
          </p:nvGrpSpPr>
          <p:grpSpPr>
            <a:xfrm>
              <a:off x="11214201" y="3291000"/>
              <a:ext cx="581613" cy="826464"/>
              <a:chOff x="4410437" y="5171160"/>
              <a:chExt cx="871461" cy="1238332"/>
            </a:xfrm>
          </p:grpSpPr>
          <p:sp>
            <p:nvSpPr>
              <p:cNvPr id="152" name="Rectangle 14"/>
              <p:cNvSpPr>
                <a:spLocks noChangeArrowheads="1"/>
              </p:cNvSpPr>
              <p:nvPr/>
            </p:nvSpPr>
            <p:spPr bwMode="auto">
              <a:xfrm>
                <a:off x="4741878" y="5239734"/>
                <a:ext cx="540020" cy="1169758"/>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53"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54"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55" name="Rectangle 16"/>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56"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57" name="Rectangle 18"/>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58"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59" name="Rectangle 20"/>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60"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61" name="Rectangle 22"/>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62"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63" name="Rectangle 24"/>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64" name="Rectangle 25"/>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65" name="Rectangle 26"/>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66"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67" name="Rectangle 28"/>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68"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69"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70" name="Rectangle 31"/>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71"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72" name="Rectangle 33"/>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73"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74" name="Rectangle 35"/>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75"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76" name="Rectangle 37"/>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77"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78" name="Rectangle 39"/>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79"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80" name="Rectangle 41"/>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81" name="Rectangle 42"/>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82" name="Rectangle 43"/>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83" name="Rectangle 44"/>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84" name="Rectangle 45"/>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85" name="Rectangle 46"/>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sp>
            <p:nvSpPr>
              <p:cNvPr id="186" name="Rectangle 47"/>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latin typeface="Segoe UI"/>
                </a:endParaRPr>
              </a:p>
            </p:txBody>
          </p:sp>
        </p:grpSp>
        <p:sp>
          <p:nvSpPr>
            <p:cNvPr id="149" name="TextBox 148"/>
            <p:cNvSpPr txBox="1"/>
            <p:nvPr/>
          </p:nvSpPr>
          <p:spPr>
            <a:xfrm>
              <a:off x="9953673" y="3623111"/>
              <a:ext cx="1451574" cy="505101"/>
            </a:xfrm>
            <a:prstGeom prst="rect">
              <a:avLst/>
            </a:prstGeom>
            <a:noFill/>
          </p:spPr>
          <p:txBody>
            <a:bodyPr wrap="square" lIns="182854" tIns="146283" rIns="182854" bIns="146283">
              <a:spAutoFit/>
            </a:bodyPr>
            <a:lstStyle/>
            <a:p>
              <a:pPr algn="ctr" defTabSz="932509">
                <a:spcAft>
                  <a:spcPts val="1199"/>
                </a:spcAft>
                <a:defRPr/>
              </a:pPr>
              <a:r>
                <a:rPr lang="en-US" sz="1428" dirty="0">
                  <a:solidFill>
                    <a:schemeClr val="bg1"/>
                  </a:solidFill>
                </a:rPr>
                <a:t>File share</a:t>
              </a:r>
            </a:p>
          </p:txBody>
        </p:sp>
      </p:grpSp>
      <p:sp>
        <p:nvSpPr>
          <p:cNvPr id="192" name="TextBox 191"/>
          <p:cNvSpPr txBox="1"/>
          <p:nvPr/>
        </p:nvSpPr>
        <p:spPr>
          <a:xfrm>
            <a:off x="10707514" y="4499900"/>
            <a:ext cx="1884495" cy="743652"/>
          </a:xfrm>
          <a:prstGeom prst="rect">
            <a:avLst/>
          </a:prstGeom>
          <a:noFill/>
        </p:spPr>
        <p:txBody>
          <a:bodyPr wrap="square" lIns="182854" tIns="146283" rIns="182854" bIns="146283">
            <a:spAutoFit/>
          </a:bodyPr>
          <a:lstStyle/>
          <a:p>
            <a:pPr defTabSz="932509">
              <a:spcAft>
                <a:spcPts val="1199"/>
              </a:spcAft>
              <a:defRPr/>
            </a:pPr>
            <a:r>
              <a:rPr lang="en-US" sz="1428" dirty="0">
                <a:solidFill>
                  <a:schemeClr val="tx2"/>
                </a:solidFill>
              </a:rPr>
              <a:t>Personal </a:t>
            </a:r>
            <a:br>
              <a:rPr lang="en-US" sz="1428" dirty="0">
                <a:solidFill>
                  <a:schemeClr val="tx2"/>
                </a:solidFill>
              </a:rPr>
            </a:br>
            <a:r>
              <a:rPr lang="en-US" sz="1428" dirty="0">
                <a:solidFill>
                  <a:schemeClr val="tx2"/>
                </a:solidFill>
              </a:rPr>
              <a:t>storage</a:t>
            </a:r>
          </a:p>
        </p:txBody>
      </p:sp>
      <p:grpSp>
        <p:nvGrpSpPr>
          <p:cNvPr id="30" name="Group 29"/>
          <p:cNvGrpSpPr/>
          <p:nvPr/>
        </p:nvGrpSpPr>
        <p:grpSpPr>
          <a:xfrm>
            <a:off x="10076357" y="4303630"/>
            <a:ext cx="646333" cy="997032"/>
            <a:chOff x="9878814" y="4267253"/>
            <a:chExt cx="633717" cy="977571"/>
          </a:xfrm>
        </p:grpSpPr>
        <p:grpSp>
          <p:nvGrpSpPr>
            <p:cNvPr id="28" name="Group 27"/>
            <p:cNvGrpSpPr/>
            <p:nvPr/>
          </p:nvGrpSpPr>
          <p:grpSpPr>
            <a:xfrm>
              <a:off x="10331236" y="4267253"/>
              <a:ext cx="86640" cy="342040"/>
              <a:chOff x="10291603" y="5229488"/>
              <a:chExt cx="153423" cy="384441"/>
            </a:xfrm>
          </p:grpSpPr>
          <p:sp>
            <p:nvSpPr>
              <p:cNvPr id="190" name="Rounded Rectangle 189"/>
              <p:cNvSpPr/>
              <p:nvPr/>
            </p:nvSpPr>
            <p:spPr bwMode="auto">
              <a:xfrm>
                <a:off x="10291603" y="5229488"/>
                <a:ext cx="153423" cy="240025"/>
              </a:xfrm>
              <a:prstGeom prst="roundRect">
                <a:avLst/>
              </a:prstGeom>
              <a:solidFill>
                <a:schemeClr val="accent5">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7" name="Rectangle 26"/>
              <p:cNvSpPr/>
              <p:nvPr/>
            </p:nvSpPr>
            <p:spPr bwMode="auto">
              <a:xfrm>
                <a:off x="10291603" y="5307340"/>
                <a:ext cx="153423" cy="306589"/>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91" name="Rectangle 190"/>
              <p:cNvSpPr/>
              <p:nvPr/>
            </p:nvSpPr>
            <p:spPr bwMode="auto">
              <a:xfrm>
                <a:off x="10291604" y="5307340"/>
                <a:ext cx="85916" cy="306589"/>
              </a:xfrm>
              <a:prstGeom prst="rect">
                <a:avLst/>
              </a:prstGeom>
              <a:solidFill>
                <a:srgbClr val="DCA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88" name="Rectangle 187"/>
              <p:cNvSpPr/>
              <p:nvPr/>
            </p:nvSpPr>
            <p:spPr bwMode="auto">
              <a:xfrm>
                <a:off x="10291603" y="5307340"/>
                <a:ext cx="153423" cy="106725"/>
              </a:xfrm>
              <a:prstGeom prst="rect">
                <a:avLst/>
              </a:prstGeom>
              <a:pattFill prst="ltHorz">
                <a:fgClr>
                  <a:schemeClr val="bg1">
                    <a:lumMod val="75000"/>
                  </a:schemeClr>
                </a:fgClr>
                <a:bgClr>
                  <a:schemeClr val="bg1">
                    <a:lumMod val="50000"/>
                  </a:schemeClr>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pic>
          <p:nvPicPr>
            <p:cNvPr id="187" name="Picture 186"/>
            <p:cNvPicPr>
              <a:picLocks noChangeAspect="1"/>
            </p:cNvPicPr>
            <p:nvPr/>
          </p:nvPicPr>
          <p:blipFill>
            <a:blip r:embed="rId7"/>
            <a:stretch>
              <a:fillRect/>
            </a:stretch>
          </p:blipFill>
          <p:spPr>
            <a:xfrm>
              <a:off x="9975160" y="4270181"/>
              <a:ext cx="299207" cy="396133"/>
            </a:xfrm>
            <a:prstGeom prst="rect">
              <a:avLst/>
            </a:prstGeom>
          </p:spPr>
        </p:pic>
        <p:grpSp>
          <p:nvGrpSpPr>
            <p:cNvPr id="26" name="Group 25"/>
            <p:cNvGrpSpPr/>
            <p:nvPr/>
          </p:nvGrpSpPr>
          <p:grpSpPr>
            <a:xfrm>
              <a:off x="9878814" y="4554774"/>
              <a:ext cx="633717" cy="497087"/>
              <a:chOff x="11226787" y="1295398"/>
              <a:chExt cx="1270013" cy="899462"/>
            </a:xfrm>
          </p:grpSpPr>
          <p:sp>
            <p:nvSpPr>
              <p:cNvPr id="4" name="Rectangle 3"/>
              <p:cNvSpPr/>
              <p:nvPr/>
            </p:nvSpPr>
            <p:spPr bwMode="auto">
              <a:xfrm>
                <a:off x="11250050" y="1295398"/>
                <a:ext cx="1246750" cy="89946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cxnSp>
            <p:nvCxnSpPr>
              <p:cNvPr id="16" name="Straight Connector 15"/>
              <p:cNvCxnSpPr/>
              <p:nvPr/>
            </p:nvCxnSpPr>
            <p:spPr>
              <a:xfrm>
                <a:off x="11226787" y="1601180"/>
                <a:ext cx="1270013" cy="0"/>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29" name="Diamond 28"/>
            <p:cNvSpPr/>
            <p:nvPr/>
          </p:nvSpPr>
          <p:spPr bwMode="auto">
            <a:xfrm>
              <a:off x="9891797" y="4865955"/>
              <a:ext cx="617691" cy="378869"/>
            </a:xfrm>
            <a:prstGeom prst="diamond">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2" name="Group 1"/>
          <p:cNvGrpSpPr/>
          <p:nvPr/>
        </p:nvGrpSpPr>
        <p:grpSpPr>
          <a:xfrm>
            <a:off x="5365009" y="4747773"/>
            <a:ext cx="454468" cy="492525"/>
            <a:chOff x="5621544" y="7391134"/>
            <a:chExt cx="445597" cy="482911"/>
          </a:xfrm>
        </p:grpSpPr>
        <p:pic>
          <p:nvPicPr>
            <p:cNvPr id="144" name="Picture 143"/>
            <p:cNvPicPr>
              <a:picLocks noChangeAspect="1"/>
            </p:cNvPicPr>
            <p:nvPr/>
          </p:nvPicPr>
          <p:blipFill>
            <a:blip r:embed="rId7"/>
            <a:stretch>
              <a:fillRect/>
            </a:stretch>
          </p:blipFill>
          <p:spPr>
            <a:xfrm>
              <a:off x="5621544" y="7477912"/>
              <a:ext cx="299207" cy="396133"/>
            </a:xfrm>
            <a:prstGeom prst="rect">
              <a:avLst/>
            </a:prstGeom>
          </p:spPr>
        </p:pic>
        <p:grpSp>
          <p:nvGrpSpPr>
            <p:cNvPr id="189" name="Group 188"/>
            <p:cNvGrpSpPr/>
            <p:nvPr/>
          </p:nvGrpSpPr>
          <p:grpSpPr>
            <a:xfrm>
              <a:off x="5782300" y="7391134"/>
              <a:ext cx="284841" cy="284844"/>
              <a:chOff x="8307959" y="5327066"/>
              <a:chExt cx="546722" cy="546726"/>
            </a:xfrm>
          </p:grpSpPr>
          <p:sp>
            <p:nvSpPr>
              <p:cNvPr id="193" name="Oval 192"/>
              <p:cNvSpPr/>
              <p:nvPr/>
            </p:nvSpPr>
            <p:spPr bwMode="auto">
              <a:xfrm>
                <a:off x="8307959" y="5327066"/>
                <a:ext cx="546722" cy="546726"/>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194" name="Picture 173"/>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71578" y="5422150"/>
                <a:ext cx="219484" cy="3565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grpSp>
        <p:nvGrpSpPr>
          <p:cNvPr id="195" name="Group 194"/>
          <p:cNvGrpSpPr/>
          <p:nvPr/>
        </p:nvGrpSpPr>
        <p:grpSpPr>
          <a:xfrm>
            <a:off x="598132" y="4519184"/>
            <a:ext cx="4465934" cy="747445"/>
            <a:chOff x="1450974" y="5187323"/>
            <a:chExt cx="4040815" cy="747551"/>
          </a:xfrm>
        </p:grpSpPr>
        <p:sp>
          <p:nvSpPr>
            <p:cNvPr id="196" name="Freeform 195"/>
            <p:cNvSpPr>
              <a:spLocks/>
            </p:cNvSpPr>
            <p:nvPr/>
          </p:nvSpPr>
          <p:spPr bwMode="auto">
            <a:xfrm>
              <a:off x="1450974" y="5309480"/>
              <a:ext cx="300038" cy="231775"/>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509">
                <a:defRPr/>
              </a:pPr>
              <a:endParaRPr lang="en-US" sz="1581" dirty="0">
                <a:solidFill>
                  <a:schemeClr val="tx2"/>
                </a:solidFill>
              </a:endParaRPr>
            </a:p>
          </p:txBody>
        </p:sp>
        <p:sp>
          <p:nvSpPr>
            <p:cNvPr id="197" name="TextBox 196"/>
            <p:cNvSpPr txBox="1"/>
            <p:nvPr/>
          </p:nvSpPr>
          <p:spPr>
            <a:xfrm>
              <a:off x="1762842" y="5187323"/>
              <a:ext cx="3728947" cy="747551"/>
            </a:xfrm>
            <a:prstGeom prst="rect">
              <a:avLst/>
            </a:prstGeom>
            <a:noFill/>
          </p:spPr>
          <p:txBody>
            <a:bodyPr wrap="square" lIns="182854" tIns="146283" rIns="182854" bIns="146283" rtlCol="0">
              <a:spAutoFit/>
            </a:bodyPr>
            <a:lstStyle/>
            <a:p>
              <a:pPr>
                <a:lnSpc>
                  <a:spcPct val="90000"/>
                </a:lnSpc>
                <a:spcAft>
                  <a:spcPts val="600"/>
                </a:spcAft>
              </a:pPr>
              <a:r>
                <a:rPr lang="en-US" sz="1581" dirty="0">
                  <a:solidFill>
                    <a:schemeClr val="tx2"/>
                  </a:solidFill>
                  <a:latin typeface="+mj-lt"/>
                </a:rPr>
                <a:t>Secure content collaboration through integration with Azure Rights Management</a:t>
              </a:r>
            </a:p>
          </p:txBody>
        </p:sp>
      </p:grpSp>
      <p:grpSp>
        <p:nvGrpSpPr>
          <p:cNvPr id="198" name="Group 197"/>
          <p:cNvGrpSpPr/>
          <p:nvPr/>
        </p:nvGrpSpPr>
        <p:grpSpPr>
          <a:xfrm>
            <a:off x="559450" y="4625244"/>
            <a:ext cx="417829" cy="417829"/>
            <a:chOff x="5372581" y="1617831"/>
            <a:chExt cx="498112" cy="498112"/>
          </a:xfrm>
        </p:grpSpPr>
        <p:sp>
          <p:nvSpPr>
            <p:cNvPr id="199" name="Oval 198"/>
            <p:cNvSpPr/>
            <p:nvPr/>
          </p:nvSpPr>
          <p:spPr bwMode="auto">
            <a:xfrm>
              <a:off x="5372581" y="1617831"/>
              <a:ext cx="498112" cy="498112"/>
            </a:xfrm>
            <a:prstGeom prst="ellipse">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0" name="Isosceles Triangle 48"/>
            <p:cNvSpPr/>
            <p:nvPr/>
          </p:nvSpPr>
          <p:spPr bwMode="auto">
            <a:xfrm rot="5400000">
              <a:off x="5559440" y="1802229"/>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sp>
        <p:nvSpPr>
          <p:cNvPr id="201" name="Rectangle 200"/>
          <p:cNvSpPr/>
          <p:nvPr/>
        </p:nvSpPr>
        <p:spPr>
          <a:xfrm>
            <a:off x="8786537" y="6724647"/>
            <a:ext cx="3510489" cy="238240"/>
          </a:xfrm>
          <a:prstGeom prst="rect">
            <a:avLst/>
          </a:prstGeom>
        </p:spPr>
        <p:txBody>
          <a:bodyPr wrap="none">
            <a:spAutoFit/>
          </a:bodyPr>
          <a:lstStyle/>
          <a:p>
            <a:pPr>
              <a:lnSpc>
                <a:spcPct val="90000"/>
              </a:lnSpc>
              <a:spcAft>
                <a:spcPts val="600"/>
              </a:spcAft>
            </a:pPr>
            <a:r>
              <a:rPr lang="en-US" sz="1020" dirty="0">
                <a:solidFill>
                  <a:schemeClr val="tx2"/>
                </a:solidFill>
              </a:rPr>
              <a:t>* Some roaming scenarios use Azure Right Management</a:t>
            </a:r>
          </a:p>
        </p:txBody>
      </p:sp>
      <p:grpSp>
        <p:nvGrpSpPr>
          <p:cNvPr id="202" name="Group 201"/>
          <p:cNvGrpSpPr/>
          <p:nvPr/>
        </p:nvGrpSpPr>
        <p:grpSpPr>
          <a:xfrm>
            <a:off x="609386" y="2942284"/>
            <a:ext cx="4413493" cy="742083"/>
            <a:chOff x="1450974" y="5142906"/>
            <a:chExt cx="4414119" cy="742188"/>
          </a:xfrm>
        </p:grpSpPr>
        <p:sp>
          <p:nvSpPr>
            <p:cNvPr id="203" name="Freeform 11"/>
            <p:cNvSpPr>
              <a:spLocks/>
            </p:cNvSpPr>
            <p:nvPr/>
          </p:nvSpPr>
          <p:spPr bwMode="auto">
            <a:xfrm>
              <a:off x="1450974" y="5309480"/>
              <a:ext cx="300038" cy="231775"/>
            </a:xfrm>
            <a:custGeom>
              <a:avLst/>
              <a:gdLst>
                <a:gd name="T0" fmla="*/ 995 w 995"/>
                <a:gd name="T1" fmla="*/ 124 h 778"/>
                <a:gd name="T2" fmla="*/ 869 w 995"/>
                <a:gd name="T3" fmla="*/ 0 h 778"/>
                <a:gd name="T4" fmla="*/ 343 w 995"/>
                <a:gd name="T5" fmla="*/ 530 h 778"/>
                <a:gd name="T6" fmla="*/ 124 w 995"/>
                <a:gd name="T7" fmla="*/ 310 h 778"/>
                <a:gd name="T8" fmla="*/ 0 w 995"/>
                <a:gd name="T9" fmla="*/ 434 h 778"/>
                <a:gd name="T10" fmla="*/ 219 w 995"/>
                <a:gd name="T11" fmla="*/ 654 h 778"/>
                <a:gd name="T12" fmla="*/ 343 w 995"/>
                <a:gd name="T13" fmla="*/ 778 h 778"/>
                <a:gd name="T14" fmla="*/ 467 w 995"/>
                <a:gd name="T15" fmla="*/ 654 h 778"/>
                <a:gd name="T16" fmla="*/ 467 w 995"/>
                <a:gd name="T17" fmla="*/ 654 h 778"/>
                <a:gd name="T18" fmla="*/ 995 w 995"/>
                <a:gd name="T19" fmla="*/ 12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5" h="778">
                  <a:moveTo>
                    <a:pt x="995" y="124"/>
                  </a:moveTo>
                  <a:lnTo>
                    <a:pt x="869" y="0"/>
                  </a:lnTo>
                  <a:lnTo>
                    <a:pt x="343" y="530"/>
                  </a:lnTo>
                  <a:lnTo>
                    <a:pt x="124" y="310"/>
                  </a:lnTo>
                  <a:lnTo>
                    <a:pt x="0" y="434"/>
                  </a:lnTo>
                  <a:lnTo>
                    <a:pt x="219" y="654"/>
                  </a:lnTo>
                  <a:lnTo>
                    <a:pt x="343" y="778"/>
                  </a:lnTo>
                  <a:lnTo>
                    <a:pt x="467" y="654"/>
                  </a:lnTo>
                  <a:lnTo>
                    <a:pt x="467" y="654"/>
                  </a:lnTo>
                  <a:lnTo>
                    <a:pt x="995" y="124"/>
                  </a:lnTo>
                  <a:close/>
                </a:path>
              </a:pathLst>
            </a:custGeom>
            <a:solidFill>
              <a:schemeClr val="bg1"/>
            </a:solidFill>
            <a:ln>
              <a:noFill/>
            </a:ln>
          </p:spPr>
          <p:txBody>
            <a:bodyPr/>
            <a:lstStyle/>
            <a:p>
              <a:pPr defTabSz="932509">
                <a:defRPr/>
              </a:pPr>
              <a:endParaRPr lang="en-US" sz="1581" dirty="0">
                <a:solidFill>
                  <a:schemeClr val="tx2"/>
                </a:solidFill>
              </a:endParaRPr>
            </a:p>
          </p:txBody>
        </p:sp>
        <p:sp>
          <p:nvSpPr>
            <p:cNvPr id="204" name="TextBox 203"/>
            <p:cNvSpPr txBox="1"/>
            <p:nvPr/>
          </p:nvSpPr>
          <p:spPr>
            <a:xfrm>
              <a:off x="1784216" y="5142906"/>
              <a:ext cx="4080877" cy="742188"/>
            </a:xfrm>
            <a:prstGeom prst="rect">
              <a:avLst/>
            </a:prstGeom>
            <a:noFill/>
          </p:spPr>
          <p:txBody>
            <a:bodyPr wrap="square" lIns="182854" tIns="146283" rIns="182854" bIns="146283" rtlCol="0">
              <a:spAutoFit/>
            </a:bodyPr>
            <a:lstStyle/>
            <a:p>
              <a:pPr>
                <a:lnSpc>
                  <a:spcPct val="90000"/>
                </a:lnSpc>
              </a:pPr>
              <a:r>
                <a:rPr lang="en-US" sz="1581" dirty="0">
                  <a:solidFill>
                    <a:schemeClr val="tx2"/>
                  </a:solidFill>
                  <a:latin typeface="+mj-lt"/>
                </a:rPr>
                <a:t>Control app access to corporate data and prevent copy and paste-related data leaks </a:t>
              </a:r>
            </a:p>
          </p:txBody>
        </p:sp>
      </p:grpSp>
      <p:grpSp>
        <p:nvGrpSpPr>
          <p:cNvPr id="205" name="Group 204"/>
          <p:cNvGrpSpPr/>
          <p:nvPr/>
        </p:nvGrpSpPr>
        <p:grpSpPr>
          <a:xfrm>
            <a:off x="558587" y="3056620"/>
            <a:ext cx="417829" cy="417829"/>
            <a:chOff x="5372581" y="1617831"/>
            <a:chExt cx="498112" cy="498112"/>
          </a:xfrm>
        </p:grpSpPr>
        <p:sp>
          <p:nvSpPr>
            <p:cNvPr id="206" name="Oval 205"/>
            <p:cNvSpPr/>
            <p:nvPr/>
          </p:nvSpPr>
          <p:spPr bwMode="auto">
            <a:xfrm>
              <a:off x="5372581" y="1617831"/>
              <a:ext cx="498112" cy="498112"/>
            </a:xfrm>
            <a:prstGeom prst="ellipse">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7" name="Isosceles Triangle 45"/>
            <p:cNvSpPr/>
            <p:nvPr/>
          </p:nvSpPr>
          <p:spPr bwMode="auto">
            <a:xfrm rot="5400000">
              <a:off x="5559440" y="1802229"/>
              <a:ext cx="181888" cy="13033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3269098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up)">
                                      <p:cBhvr>
                                        <p:cTn id="7" dur="500"/>
                                        <p:tgtEl>
                                          <p:spTgt spid="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childTnLst>
                          </p:cTn>
                        </p:par>
                        <p:par>
                          <p:cTn id="11" fill="hold">
                            <p:stCondLst>
                              <p:cond delay="500"/>
                            </p:stCondLst>
                            <p:childTnLst>
                              <p:par>
                                <p:cTn id="12" presetID="22" presetClass="entr" presetSubtype="4" fill="hold" nodeType="afterEffect">
                                  <p:stCondLst>
                                    <p:cond delay="1000"/>
                                  </p:stCondLst>
                                  <p:childTnLst>
                                    <p:set>
                                      <p:cBhvr>
                                        <p:cTn id="13" dur="1" fill="hold">
                                          <p:stCondLst>
                                            <p:cond delay="0"/>
                                          </p:stCondLst>
                                        </p:cTn>
                                        <p:tgtEl>
                                          <p:spTgt spid="86"/>
                                        </p:tgtEl>
                                        <p:attrNameLst>
                                          <p:attrName>style.visibility</p:attrName>
                                        </p:attrNameLst>
                                      </p:cBhvr>
                                      <p:to>
                                        <p:strVal val="visible"/>
                                      </p:to>
                                    </p:set>
                                    <p:animEffect transition="in" filter="wipe(down)">
                                      <p:cBhvr>
                                        <p:cTn id="14" dur="1000"/>
                                        <p:tgtEl>
                                          <p:spTgt spid="86"/>
                                        </p:tgtEl>
                                      </p:cBhvr>
                                    </p:animEffect>
                                  </p:childTnLst>
                                </p:cTn>
                              </p:par>
                              <p:par>
                                <p:cTn id="15" presetID="10" presetClass="entr" presetSubtype="0" fill="hold" nodeType="withEffect">
                                  <p:stCondLst>
                                    <p:cond delay="1000"/>
                                  </p:stCondLst>
                                  <p:childTnLst>
                                    <p:set>
                                      <p:cBhvr>
                                        <p:cTn id="16" dur="1" fill="hold">
                                          <p:stCondLst>
                                            <p:cond delay="0"/>
                                          </p:stCondLst>
                                        </p:cTn>
                                        <p:tgtEl>
                                          <p:spTgt spid="80"/>
                                        </p:tgtEl>
                                        <p:attrNameLst>
                                          <p:attrName>style.visibility</p:attrName>
                                        </p:attrNameLst>
                                      </p:cBhvr>
                                      <p:to>
                                        <p:strVal val="visible"/>
                                      </p:to>
                                    </p:set>
                                    <p:animEffect transition="in" filter="fade">
                                      <p:cBhvr>
                                        <p:cTn id="17" dur="500"/>
                                        <p:tgtEl>
                                          <p:spTgt spid="80"/>
                                        </p:tgtEl>
                                      </p:cBhvr>
                                    </p:animEffect>
                                  </p:childTnLst>
                                </p:cTn>
                              </p:par>
                              <p:par>
                                <p:cTn id="18" presetID="0" presetClass="path" presetSubtype="0" accel="50000" decel="50000" fill="hold" nodeType="withEffect">
                                  <p:stCondLst>
                                    <p:cond delay="1000"/>
                                  </p:stCondLst>
                                  <p:childTnLst>
                                    <p:animMotion origin="layout" path="M -0.00157 0.00115 L -0.00157 -0.23218 " pathEditMode="relative" rAng="0" ptsTypes="AA">
                                      <p:cBhvr>
                                        <p:cTn id="19" dur="2000" fill="hold"/>
                                        <p:tgtEl>
                                          <p:spTgt spid="80"/>
                                        </p:tgtEl>
                                        <p:attrNameLst>
                                          <p:attrName>ppt_x</p:attrName>
                                          <p:attrName>ppt_y</p:attrName>
                                        </p:attrNameLst>
                                      </p:cBhvr>
                                      <p:rCtr x="0" y="-11667"/>
                                    </p:animMotion>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childTnLst>
                          </p:cTn>
                        </p:par>
                        <p:par>
                          <p:cTn id="24" fill="hold">
                            <p:stCondLst>
                              <p:cond delay="4000"/>
                            </p:stCondLst>
                            <p:childTnLst>
                              <p:par>
                                <p:cTn id="25" presetID="22" presetClass="entr" presetSubtype="8" fill="hold" nodeType="afterEffect">
                                  <p:stCondLst>
                                    <p:cond delay="1000"/>
                                  </p:stCondLst>
                                  <p:childTnLst>
                                    <p:set>
                                      <p:cBhvr>
                                        <p:cTn id="26" dur="1" fill="hold">
                                          <p:stCondLst>
                                            <p:cond delay="0"/>
                                          </p:stCondLst>
                                        </p:cTn>
                                        <p:tgtEl>
                                          <p:spTgt spid="84"/>
                                        </p:tgtEl>
                                        <p:attrNameLst>
                                          <p:attrName>style.visibility</p:attrName>
                                        </p:attrNameLst>
                                      </p:cBhvr>
                                      <p:to>
                                        <p:strVal val="visible"/>
                                      </p:to>
                                    </p:set>
                                    <p:animEffect transition="in" filter="wipe(left)">
                                      <p:cBhvr>
                                        <p:cTn id="27" dur="500"/>
                                        <p:tgtEl>
                                          <p:spTgt spid="84"/>
                                        </p:tgtEl>
                                      </p:cBhvr>
                                    </p:animEffect>
                                  </p:childTnLst>
                                </p:cTn>
                              </p:par>
                              <p:par>
                                <p:cTn id="28" presetID="10" presetClass="entr" presetSubtype="0" fill="hold" nodeType="withEffect">
                                  <p:stCondLst>
                                    <p:cond delay="100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par>
                                <p:cTn id="31" presetID="10" presetClass="entr" presetSubtype="0" fill="hold" grpId="0" nodeType="withEffect">
                                  <p:stCondLst>
                                    <p:cond delay="1500"/>
                                  </p:stCondLst>
                                  <p:childTnLst>
                                    <p:set>
                                      <p:cBhvr>
                                        <p:cTn id="32" dur="1" fill="hold">
                                          <p:stCondLst>
                                            <p:cond delay="0"/>
                                          </p:stCondLst>
                                        </p:cTn>
                                        <p:tgtEl>
                                          <p:spTgt spid="145"/>
                                        </p:tgtEl>
                                        <p:attrNameLst>
                                          <p:attrName>style.visibility</p:attrName>
                                        </p:attrNameLst>
                                      </p:cBhvr>
                                      <p:to>
                                        <p:strVal val="visible"/>
                                      </p:to>
                                    </p:set>
                                    <p:animEffect transition="in" filter="fade">
                                      <p:cBhvr>
                                        <p:cTn id="33" dur="500"/>
                                        <p:tgtEl>
                                          <p:spTgt spid="145"/>
                                        </p:tgtEl>
                                      </p:cBhvr>
                                    </p:animEffect>
                                  </p:childTnLst>
                                </p:cTn>
                              </p:par>
                              <p:par>
                                <p:cTn id="34" presetID="10" presetClass="entr" presetSubtype="0" fill="hold" nodeType="withEffect">
                                  <p:stCondLst>
                                    <p:cond delay="150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childTnLst>
                                </p:cTn>
                              </p:par>
                            </p:childTnLst>
                          </p:cTn>
                        </p:par>
                        <p:par>
                          <p:cTn id="37" fill="hold">
                            <p:stCondLst>
                              <p:cond delay="6000"/>
                            </p:stCondLst>
                            <p:childTnLst>
                              <p:par>
                                <p:cTn id="38" presetID="22" presetClass="entr" presetSubtype="8" fill="hold" nodeType="afterEffect">
                                  <p:stCondLst>
                                    <p:cond delay="1000"/>
                                  </p:stCondLst>
                                  <p:childTnLst>
                                    <p:set>
                                      <p:cBhvr>
                                        <p:cTn id="39" dur="1" fill="hold">
                                          <p:stCondLst>
                                            <p:cond delay="0"/>
                                          </p:stCondLst>
                                        </p:cTn>
                                        <p:tgtEl>
                                          <p:spTgt spid="85"/>
                                        </p:tgtEl>
                                        <p:attrNameLst>
                                          <p:attrName>style.visibility</p:attrName>
                                        </p:attrNameLst>
                                      </p:cBhvr>
                                      <p:to>
                                        <p:strVal val="visible"/>
                                      </p:to>
                                    </p:set>
                                    <p:animEffect transition="in" filter="wipe(left)">
                                      <p:cBhvr>
                                        <p:cTn id="40" dur="500"/>
                                        <p:tgtEl>
                                          <p:spTgt spid="85"/>
                                        </p:tgtEl>
                                      </p:cBhvr>
                                    </p:animEffect>
                                  </p:childTnLst>
                                </p:cTn>
                              </p:par>
                              <p:par>
                                <p:cTn id="41" presetID="10" presetClass="entr" presetSubtype="0" fill="hold" nodeType="withEffect">
                                  <p:stCondLst>
                                    <p:cond delay="100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192"/>
                                        </p:tgtEl>
                                        <p:attrNameLst>
                                          <p:attrName>style.visibility</p:attrName>
                                        </p:attrNameLst>
                                      </p:cBhvr>
                                      <p:to>
                                        <p:strVal val="visible"/>
                                      </p:to>
                                    </p:set>
                                    <p:animEffect transition="in" filter="fade">
                                      <p:cBhvr>
                                        <p:cTn id="46" dur="500"/>
                                        <p:tgtEl>
                                          <p:spTgt spid="192"/>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146"/>
                                        </p:tgtEl>
                                        <p:attrNameLst>
                                          <p:attrName>style.visibility</p:attrName>
                                        </p:attrNameLst>
                                      </p:cBhvr>
                                      <p:to>
                                        <p:strVal val="visible"/>
                                      </p:to>
                                    </p:set>
                                    <p:animEffect transition="in" filter="fade">
                                      <p:cBhvr>
                                        <p:cTn id="49" dur="500"/>
                                        <p:tgtEl>
                                          <p:spTgt spid="146"/>
                                        </p:tgtEl>
                                      </p:cBhvr>
                                    </p:animEffect>
                                  </p:childTnLst>
                                </p:cTn>
                              </p:par>
                              <p:par>
                                <p:cTn id="50" presetID="10" presetClass="entr" presetSubtype="0" fill="hold" nodeType="withEffect">
                                  <p:stCondLst>
                                    <p:cond delay="1500"/>
                                  </p:stCondLst>
                                  <p:childTnLst>
                                    <p:set>
                                      <p:cBhvr>
                                        <p:cTn id="51" dur="1" fill="hold">
                                          <p:stCondLst>
                                            <p:cond delay="0"/>
                                          </p:stCondLst>
                                        </p:cTn>
                                        <p:tgtEl>
                                          <p:spTgt spid="134"/>
                                        </p:tgtEl>
                                        <p:attrNameLst>
                                          <p:attrName>style.visibility</p:attrName>
                                        </p:attrNameLst>
                                      </p:cBhvr>
                                      <p:to>
                                        <p:strVal val="visible"/>
                                      </p:to>
                                    </p:set>
                                    <p:animEffect transition="in" filter="fade">
                                      <p:cBhvr>
                                        <p:cTn id="52" dur="500"/>
                                        <p:tgtEl>
                                          <p:spTgt spid="134"/>
                                        </p:tgtEl>
                                      </p:cBhvr>
                                    </p:animEffect>
                                  </p:childTnLst>
                                </p:cTn>
                              </p:par>
                            </p:childTnLst>
                          </p:cTn>
                        </p:par>
                        <p:par>
                          <p:cTn id="53" fill="hold">
                            <p:stCondLst>
                              <p:cond delay="8000"/>
                            </p:stCondLst>
                            <p:childTnLst>
                              <p:par>
                                <p:cTn id="54" presetID="22" presetClass="entr" presetSubtype="1" fill="hold" nodeType="afterEffect">
                                  <p:stCondLst>
                                    <p:cond delay="1000"/>
                                  </p:stCondLst>
                                  <p:childTnLst>
                                    <p:set>
                                      <p:cBhvr>
                                        <p:cTn id="55" dur="1" fill="hold">
                                          <p:stCondLst>
                                            <p:cond delay="0"/>
                                          </p:stCondLst>
                                        </p:cTn>
                                        <p:tgtEl>
                                          <p:spTgt spid="142"/>
                                        </p:tgtEl>
                                        <p:attrNameLst>
                                          <p:attrName>style.visibility</p:attrName>
                                        </p:attrNameLst>
                                      </p:cBhvr>
                                      <p:to>
                                        <p:strVal val="visible"/>
                                      </p:to>
                                    </p:set>
                                    <p:animEffect transition="in" filter="wipe(up)">
                                      <p:cBhvr>
                                        <p:cTn id="56" dur="500"/>
                                        <p:tgtEl>
                                          <p:spTgt spid="142"/>
                                        </p:tgtEl>
                                      </p:cBhvr>
                                    </p:animEffect>
                                  </p:childTnLst>
                                </p:cTn>
                              </p:par>
                              <p:par>
                                <p:cTn id="57" presetID="10" presetClass="entr" presetSubtype="0" fill="hold" nodeType="withEffect">
                                  <p:stCondLst>
                                    <p:cond delay="1000"/>
                                  </p:stCondLst>
                                  <p:childTnLst>
                                    <p:set>
                                      <p:cBhvr>
                                        <p:cTn id="58" dur="1" fill="hold">
                                          <p:stCondLst>
                                            <p:cond delay="0"/>
                                          </p:stCondLst>
                                        </p:cTn>
                                        <p:tgtEl>
                                          <p:spTgt spid="141"/>
                                        </p:tgtEl>
                                        <p:attrNameLst>
                                          <p:attrName>style.visibility</p:attrName>
                                        </p:attrNameLst>
                                      </p:cBhvr>
                                      <p:to>
                                        <p:strVal val="visible"/>
                                      </p:to>
                                    </p:set>
                                    <p:animEffect transition="in" filter="fade">
                                      <p:cBhvr>
                                        <p:cTn id="59" dur="500"/>
                                        <p:tgtEl>
                                          <p:spTgt spid="141"/>
                                        </p:tgtEl>
                                      </p:cBhvr>
                                    </p:animEffect>
                                  </p:childTnLst>
                                </p:cTn>
                              </p:par>
                              <p:par>
                                <p:cTn id="60" presetID="10" presetClass="entr" presetSubtype="0" fill="hold" nodeType="withEffect">
                                  <p:stCondLst>
                                    <p:cond delay="100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0" presetClass="path" presetSubtype="0" accel="50000" decel="50000" fill="hold" nodeType="withEffect">
                                  <p:stCondLst>
                                    <p:cond delay="1000"/>
                                  </p:stCondLst>
                                  <p:childTnLst>
                                    <p:animMotion origin="layout" path="M -0.0082 0.01621 L -0.08073 0.13496 " pathEditMode="relative" ptsTypes="AA">
                                      <p:cBhvr>
                                        <p:cTn id="64" dur="2000" fill="hold"/>
                                        <p:tgtEl>
                                          <p:spTgt spid="2"/>
                                        </p:tgtEl>
                                        <p:attrNameLst>
                                          <p:attrName>ppt_x</p:attrName>
                                          <p:attrName>ppt_y</p:attrName>
                                        </p:attrNameLst>
                                      </p:cBhvr>
                                    </p:animMotion>
                                  </p:childTnLst>
                                </p:cTn>
                              </p:par>
                              <p:par>
                                <p:cTn id="65" presetID="10" presetClass="entr" presetSubtype="0" fill="hold" grpId="0" nodeType="withEffect">
                                  <p:stCondLst>
                                    <p:cond delay="20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5" grpId="0"/>
      <p:bldP spid="146" grpId="0"/>
      <p:bldP spid="147" grpId="0"/>
      <p:bldP spid="19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WIP Protection Modes</a:t>
            </a:r>
          </a:p>
        </p:txBody>
      </p:sp>
      <p:sp>
        <p:nvSpPr>
          <p:cNvPr id="12" name="Rectangle 11">
            <a:hlinkClick r:id="" action="ppaction://noaction"/>
          </p:cNvPr>
          <p:cNvSpPr/>
          <p:nvPr>
            <p:custDataLst>
              <p:tags r:id="rId1"/>
            </p:custDataLst>
          </p:nvPr>
        </p:nvSpPr>
        <p:spPr>
          <a:xfrm>
            <a:off x="2716027" y="1770073"/>
            <a:ext cx="9188235" cy="972166"/>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881" tIns="46588" rIns="69881" bIns="46588" rtlCol="0" anchor="ctr"/>
          <a:lstStyle/>
          <a:p>
            <a:pPr defTabSz="932418"/>
            <a:r>
              <a:rPr lang="en-US" sz="1632" kern="0" dirty="0">
                <a:solidFill>
                  <a:schemeClr val="tx1">
                    <a:lumMod val="75000"/>
                  </a:schemeClr>
                </a:solidFill>
                <a:cs typeface="Segoe UI Light" panose="020B0502040204020203" pitchFamily="34" charset="0"/>
              </a:rPr>
              <a:t>WIP </a:t>
            </a:r>
            <a:r>
              <a:rPr lang="en-US" sz="1632" b="1" kern="0" dirty="0">
                <a:solidFill>
                  <a:schemeClr val="tx1">
                    <a:lumMod val="75000"/>
                  </a:schemeClr>
                </a:solidFill>
                <a:cs typeface="Segoe UI Light" panose="020B0502040204020203" pitchFamily="34" charset="0"/>
              </a:rPr>
              <a:t>stops</a:t>
            </a:r>
            <a:r>
              <a:rPr lang="en-US" sz="1632" kern="0" dirty="0">
                <a:solidFill>
                  <a:schemeClr val="tx1">
                    <a:lumMod val="75000"/>
                  </a:schemeClr>
                </a:solidFill>
                <a:cs typeface="Segoe UI Light" panose="020B0502040204020203" pitchFamily="34" charset="0"/>
              </a:rPr>
              <a:t> employees from completing inappropriate data sharing practices. </a:t>
            </a:r>
          </a:p>
        </p:txBody>
      </p:sp>
      <p:sp>
        <p:nvSpPr>
          <p:cNvPr id="14" name="Rectangle 13">
            <a:hlinkClick r:id="" action="ppaction://noaction"/>
          </p:cNvPr>
          <p:cNvSpPr/>
          <p:nvPr>
            <p:custDataLst>
              <p:tags r:id="rId2"/>
            </p:custDataLst>
          </p:nvPr>
        </p:nvSpPr>
        <p:spPr>
          <a:xfrm>
            <a:off x="2716027" y="3008268"/>
            <a:ext cx="9188235" cy="930876"/>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881" tIns="46588" rIns="69881" bIns="46588" rtlCol="0" anchor="ctr"/>
          <a:lstStyle/>
          <a:p>
            <a:pPr defTabSz="932418"/>
            <a:r>
              <a:rPr lang="en-US" sz="1632" kern="0" dirty="0">
                <a:solidFill>
                  <a:schemeClr val="tx1">
                    <a:lumMod val="75000"/>
                  </a:schemeClr>
                </a:solidFill>
                <a:cs typeface="Segoe UI Light" panose="020B0502040204020203" pitchFamily="34" charset="0"/>
              </a:rPr>
              <a:t>WIP </a:t>
            </a:r>
            <a:r>
              <a:rPr lang="en-US" sz="1632" b="1" kern="0" dirty="0">
                <a:solidFill>
                  <a:schemeClr val="tx1">
                    <a:lumMod val="75000"/>
                  </a:schemeClr>
                </a:solidFill>
                <a:cs typeface="Segoe UI Light" panose="020B0502040204020203" pitchFamily="34" charset="0"/>
              </a:rPr>
              <a:t>warns</a:t>
            </a:r>
            <a:r>
              <a:rPr lang="en-US" sz="1632" kern="0" dirty="0">
                <a:solidFill>
                  <a:schemeClr val="tx1">
                    <a:lumMod val="75000"/>
                  </a:schemeClr>
                </a:solidFill>
                <a:cs typeface="Segoe UI Light" panose="020B0502040204020203" pitchFamily="34" charset="0"/>
              </a:rPr>
              <a:t> employees if they do something deemed potentially unsafe. This management mode lets the employee override the policy and share data, and logs the action to the audit log.</a:t>
            </a:r>
          </a:p>
        </p:txBody>
      </p:sp>
      <p:sp>
        <p:nvSpPr>
          <p:cNvPr id="17" name="Rectangle 16">
            <a:hlinkClick r:id="" action="ppaction://noaction"/>
          </p:cNvPr>
          <p:cNvSpPr/>
          <p:nvPr>
            <p:custDataLst>
              <p:tags r:id="rId3"/>
            </p:custDataLst>
          </p:nvPr>
        </p:nvSpPr>
        <p:spPr>
          <a:xfrm>
            <a:off x="2716027" y="4217493"/>
            <a:ext cx="9186077" cy="1003176"/>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881" tIns="46588" rIns="69881" bIns="46588" rtlCol="0" anchor="ctr"/>
          <a:lstStyle/>
          <a:p>
            <a:pPr defTabSz="932418"/>
            <a:r>
              <a:rPr lang="en-US" sz="1632" kern="0" dirty="0">
                <a:solidFill>
                  <a:schemeClr val="tx1">
                    <a:lumMod val="75000"/>
                  </a:schemeClr>
                </a:solidFill>
                <a:cs typeface="Segoe UI Light" panose="020B0502040204020203" pitchFamily="34" charset="0"/>
              </a:rPr>
              <a:t>WIP </a:t>
            </a:r>
            <a:r>
              <a:rPr lang="en-US" sz="1632" b="1" kern="0" dirty="0">
                <a:solidFill>
                  <a:schemeClr val="tx1">
                    <a:lumMod val="75000"/>
                  </a:schemeClr>
                </a:solidFill>
                <a:cs typeface="Segoe UI Light" panose="020B0502040204020203" pitchFamily="34" charset="0"/>
              </a:rPr>
              <a:t>logs</a:t>
            </a:r>
            <a:r>
              <a:rPr lang="en-US" sz="1632" kern="0" dirty="0">
                <a:solidFill>
                  <a:schemeClr val="tx1">
                    <a:lumMod val="75000"/>
                  </a:schemeClr>
                </a:solidFill>
                <a:cs typeface="Segoe UI Light" panose="020B0502040204020203" pitchFamily="34" charset="0"/>
              </a:rPr>
              <a:t> inappropriate data sharing without blocking. Un-allowed actions, like apps inappropriately trying to access a network resource or WIP-protected data, are still blocked.</a:t>
            </a:r>
          </a:p>
        </p:txBody>
      </p:sp>
      <p:sp>
        <p:nvSpPr>
          <p:cNvPr id="19" name="Rectangle 18">
            <a:hlinkClick r:id="" action="ppaction://noaction"/>
          </p:cNvPr>
          <p:cNvSpPr/>
          <p:nvPr>
            <p:custDataLst>
              <p:tags r:id="rId4"/>
            </p:custDataLst>
          </p:nvPr>
        </p:nvSpPr>
        <p:spPr>
          <a:xfrm>
            <a:off x="532755" y="1770072"/>
            <a:ext cx="2004071" cy="972166"/>
          </a:xfrm>
          <a:prstGeom prst="rect">
            <a:avLst/>
          </a:prstGeom>
          <a:solidFill>
            <a:srgbClr val="A5002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881" tIns="46588" rIns="69881" bIns="46588" rtlCol="0" anchor="ctr"/>
          <a:lstStyle/>
          <a:p>
            <a:pPr algn="ctr" defTabSz="932418">
              <a:lnSpc>
                <a:spcPct val="90000"/>
              </a:lnSpc>
              <a:spcBef>
                <a:spcPct val="20000"/>
              </a:spcBef>
              <a:buClr>
                <a:srgbClr val="FFFFFF"/>
              </a:buClr>
              <a:buSzPct val="90000"/>
            </a:pPr>
            <a:r>
              <a:rPr lang="en-US" sz="1632" b="1" kern="0" dirty="0">
                <a:solidFill>
                  <a:schemeClr val="bg1"/>
                </a:solidFill>
                <a:cs typeface="Segoe UI Light" panose="020B0502040204020203" pitchFamily="34" charset="0"/>
              </a:rPr>
              <a:t>Block</a:t>
            </a:r>
          </a:p>
        </p:txBody>
      </p:sp>
      <p:sp>
        <p:nvSpPr>
          <p:cNvPr id="22" name="Rectangle 21">
            <a:hlinkClick r:id="" action="ppaction://noaction"/>
          </p:cNvPr>
          <p:cNvSpPr/>
          <p:nvPr>
            <p:custDataLst>
              <p:tags r:id="rId5"/>
            </p:custDataLst>
          </p:nvPr>
        </p:nvSpPr>
        <p:spPr>
          <a:xfrm>
            <a:off x="532755" y="4217493"/>
            <a:ext cx="2004071" cy="1003175"/>
          </a:xfrm>
          <a:prstGeom prst="rect">
            <a:avLst/>
          </a:prstGeom>
          <a:solidFill>
            <a:srgbClr val="A5002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881" tIns="46588" rIns="69881" bIns="46588" rtlCol="0" anchor="ctr"/>
          <a:lstStyle/>
          <a:p>
            <a:pPr algn="ctr" defTabSz="932418">
              <a:lnSpc>
                <a:spcPct val="90000"/>
              </a:lnSpc>
              <a:spcBef>
                <a:spcPct val="20000"/>
              </a:spcBef>
              <a:buClr>
                <a:srgbClr val="FFFFFF"/>
              </a:buClr>
              <a:buSzPct val="90000"/>
            </a:pPr>
            <a:r>
              <a:rPr lang="en-US" sz="1632" b="1" kern="0" dirty="0">
                <a:solidFill>
                  <a:schemeClr val="bg1"/>
                </a:solidFill>
                <a:cs typeface="Segoe UI Light" panose="020B0502040204020203" pitchFamily="34" charset="0"/>
              </a:rPr>
              <a:t>Silent</a:t>
            </a:r>
          </a:p>
        </p:txBody>
      </p:sp>
      <p:sp>
        <p:nvSpPr>
          <p:cNvPr id="26" name="Rectangle 25">
            <a:hlinkClick r:id="" action="ppaction://noaction"/>
          </p:cNvPr>
          <p:cNvSpPr/>
          <p:nvPr>
            <p:custDataLst>
              <p:tags r:id="rId6"/>
            </p:custDataLst>
          </p:nvPr>
        </p:nvSpPr>
        <p:spPr>
          <a:xfrm>
            <a:off x="532755" y="3008267"/>
            <a:ext cx="2004071" cy="930878"/>
          </a:xfrm>
          <a:prstGeom prst="rect">
            <a:avLst/>
          </a:prstGeom>
          <a:solidFill>
            <a:srgbClr val="A5002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881" tIns="46588" rIns="69881" bIns="46588" rtlCol="0" anchor="ctr"/>
          <a:lstStyle/>
          <a:p>
            <a:pPr algn="ctr" defTabSz="932418">
              <a:lnSpc>
                <a:spcPct val="90000"/>
              </a:lnSpc>
              <a:spcBef>
                <a:spcPct val="20000"/>
              </a:spcBef>
              <a:buClr>
                <a:srgbClr val="FFFFFF"/>
              </a:buClr>
              <a:buSzPct val="90000"/>
            </a:pPr>
            <a:r>
              <a:rPr lang="en-US" sz="1632" b="1" kern="0" dirty="0">
                <a:solidFill>
                  <a:schemeClr val="bg1"/>
                </a:solidFill>
                <a:cs typeface="Segoe UI Light" panose="020B0502040204020203" pitchFamily="34" charset="0"/>
              </a:rPr>
              <a:t>Override</a:t>
            </a:r>
          </a:p>
        </p:txBody>
      </p:sp>
      <p:sp>
        <p:nvSpPr>
          <p:cNvPr id="27" name="Rectangle 26">
            <a:hlinkClick r:id="" action="ppaction://noaction"/>
          </p:cNvPr>
          <p:cNvSpPr/>
          <p:nvPr>
            <p:custDataLst>
              <p:tags r:id="rId7"/>
            </p:custDataLst>
          </p:nvPr>
        </p:nvSpPr>
        <p:spPr>
          <a:xfrm>
            <a:off x="2716027" y="5499014"/>
            <a:ext cx="9186077" cy="1003176"/>
          </a:xfrm>
          <a:prstGeom prst="rect">
            <a:avLst/>
          </a:prstGeom>
          <a:solidFill>
            <a:schemeClr val="bg1">
              <a:lumMod val="85000"/>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881" tIns="46588" rIns="69881" bIns="46588" rtlCol="0" anchor="ctr"/>
          <a:lstStyle/>
          <a:p>
            <a:pPr defTabSz="932418"/>
            <a:r>
              <a:rPr lang="en-US" sz="1632" kern="0" dirty="0">
                <a:solidFill>
                  <a:schemeClr val="tx1">
                    <a:lumMod val="75000"/>
                  </a:schemeClr>
                </a:solidFill>
                <a:cs typeface="Segoe UI Light" panose="020B0502040204020203" pitchFamily="34" charset="0"/>
              </a:rPr>
              <a:t>No protection or auditing of data.</a:t>
            </a:r>
          </a:p>
        </p:txBody>
      </p:sp>
      <p:sp>
        <p:nvSpPr>
          <p:cNvPr id="28" name="Rectangle 27">
            <a:hlinkClick r:id="" action="ppaction://noaction"/>
          </p:cNvPr>
          <p:cNvSpPr/>
          <p:nvPr>
            <p:custDataLst>
              <p:tags r:id="rId8"/>
            </p:custDataLst>
          </p:nvPr>
        </p:nvSpPr>
        <p:spPr>
          <a:xfrm>
            <a:off x="532755" y="5499016"/>
            <a:ext cx="2004071" cy="1003175"/>
          </a:xfrm>
          <a:prstGeom prst="rect">
            <a:avLst/>
          </a:prstGeom>
          <a:solidFill>
            <a:srgbClr val="A5002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881" tIns="46588" rIns="69881" bIns="46588" rtlCol="0" anchor="ctr"/>
          <a:lstStyle/>
          <a:p>
            <a:pPr algn="ctr" defTabSz="932418">
              <a:lnSpc>
                <a:spcPct val="90000"/>
              </a:lnSpc>
              <a:spcBef>
                <a:spcPct val="20000"/>
              </a:spcBef>
              <a:buClr>
                <a:srgbClr val="FFFFFF"/>
              </a:buClr>
              <a:buSzPct val="90000"/>
            </a:pPr>
            <a:r>
              <a:rPr lang="en-US" sz="1632" b="1" kern="0" dirty="0">
                <a:solidFill>
                  <a:schemeClr val="bg1"/>
                </a:solidFill>
                <a:cs typeface="Segoe UI Light" panose="020B0502040204020203" pitchFamily="34" charset="0"/>
              </a:rPr>
              <a:t>Off</a:t>
            </a:r>
          </a:p>
        </p:txBody>
      </p:sp>
    </p:spTree>
    <p:extLst>
      <p:ext uri="{BB962C8B-B14F-4D97-AF65-F5344CB8AC3E}">
        <p14:creationId xmlns:p14="http://schemas.microsoft.com/office/powerpoint/2010/main" val="849083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WIP Protection Modes</a:t>
            </a:r>
          </a:p>
        </p:txBody>
      </p:sp>
      <p:cxnSp>
        <p:nvCxnSpPr>
          <p:cNvPr id="11" name="Straight Arrow Connector 10"/>
          <p:cNvCxnSpPr/>
          <p:nvPr/>
        </p:nvCxnSpPr>
        <p:spPr>
          <a:xfrm>
            <a:off x="3115398" y="2354091"/>
            <a:ext cx="1408098"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a:off x="3115398" y="3265041"/>
            <a:ext cx="1408099"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a:off x="3115398" y="4175991"/>
            <a:ext cx="1408098"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a:xfrm>
            <a:off x="3115396" y="5086941"/>
            <a:ext cx="1408100" cy="0"/>
          </a:xfrm>
          <a:prstGeom prst="straightConnector1">
            <a:avLst/>
          </a:prstGeom>
          <a:ln w="38100">
            <a:solidFill>
              <a:srgbClr val="92D050"/>
            </a:solidFill>
            <a:headEnd type="triangle"/>
            <a:tailEnd type="triangle"/>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2927234" y="1892967"/>
            <a:ext cx="931289" cy="555531"/>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1836" kern="0" dirty="0">
                <a:solidFill>
                  <a:sysClr val="windowText" lastClr="000000"/>
                </a:solidFill>
                <a:latin typeface="+mj-lt"/>
              </a:rPr>
              <a:t>Block</a:t>
            </a:r>
          </a:p>
        </p:txBody>
      </p:sp>
      <p:sp>
        <p:nvSpPr>
          <p:cNvPr id="41" name="TextBox 40"/>
          <p:cNvSpPr txBox="1"/>
          <p:nvPr/>
        </p:nvSpPr>
        <p:spPr>
          <a:xfrm>
            <a:off x="2925273" y="2808279"/>
            <a:ext cx="1313742" cy="555531"/>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1836" kern="0" dirty="0">
                <a:solidFill>
                  <a:sysClr val="windowText" lastClr="000000"/>
                </a:solidFill>
                <a:latin typeface="+mj-lt"/>
              </a:rPr>
              <a:t>Override</a:t>
            </a:r>
          </a:p>
        </p:txBody>
      </p:sp>
      <p:sp>
        <p:nvSpPr>
          <p:cNvPr id="42" name="TextBox 41"/>
          <p:cNvSpPr txBox="1"/>
          <p:nvPr/>
        </p:nvSpPr>
        <p:spPr>
          <a:xfrm>
            <a:off x="2925272" y="3708876"/>
            <a:ext cx="933250" cy="555531"/>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1836" kern="0" dirty="0">
                <a:solidFill>
                  <a:sysClr val="windowText" lastClr="000000"/>
                </a:solidFill>
                <a:latin typeface="+mj-lt"/>
              </a:rPr>
              <a:t>Silent</a:t>
            </a:r>
          </a:p>
        </p:txBody>
      </p:sp>
      <p:sp>
        <p:nvSpPr>
          <p:cNvPr id="43" name="TextBox 42"/>
          <p:cNvSpPr txBox="1"/>
          <p:nvPr/>
        </p:nvSpPr>
        <p:spPr>
          <a:xfrm>
            <a:off x="2888981" y="4643107"/>
            <a:ext cx="872487" cy="555531"/>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1836" kern="0" dirty="0">
                <a:solidFill>
                  <a:sysClr val="windowText" lastClr="000000"/>
                </a:solidFill>
                <a:latin typeface="+mj-lt"/>
              </a:rPr>
              <a:t>Off</a:t>
            </a:r>
          </a:p>
        </p:txBody>
      </p:sp>
      <p:grpSp>
        <p:nvGrpSpPr>
          <p:cNvPr id="58" name="Group 57"/>
          <p:cNvGrpSpPr/>
          <p:nvPr/>
        </p:nvGrpSpPr>
        <p:grpSpPr>
          <a:xfrm>
            <a:off x="-191019" y="1375497"/>
            <a:ext cx="3420102" cy="5223710"/>
            <a:chOff x="-190635" y="1348353"/>
            <a:chExt cx="3353822" cy="5122476"/>
          </a:xfrm>
        </p:grpSpPr>
        <p:sp>
          <p:nvSpPr>
            <p:cNvPr id="3" name="Rectangle 2"/>
            <p:cNvSpPr/>
            <p:nvPr/>
          </p:nvSpPr>
          <p:spPr bwMode="auto">
            <a:xfrm>
              <a:off x="495945" y="1348353"/>
              <a:ext cx="2371241" cy="4618495"/>
            </a:xfrm>
            <a:prstGeom prst="rect">
              <a:avLst/>
            </a:prstGeom>
            <a:noFill/>
            <a:ln>
              <a:solidFill>
                <a:srgbClr val="A500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r>
                <a:rPr lang="en-US" sz="2448" kern="0" dirty="0">
                  <a:solidFill>
                    <a:schemeClr val="tx1"/>
                  </a:solidFill>
                  <a:latin typeface="+mj-lt"/>
                  <a:ea typeface="Segoe UI" pitchFamily="34" charset="0"/>
                  <a:cs typeface="Segoe UI" pitchFamily="34" charset="0"/>
                </a:rPr>
                <a:t>Corporate Data &amp; Apps</a:t>
              </a:r>
            </a:p>
          </p:txBody>
        </p:sp>
        <p:grpSp>
          <p:nvGrpSpPr>
            <p:cNvPr id="4" name="Group 3"/>
            <p:cNvGrpSpPr/>
            <p:nvPr/>
          </p:nvGrpSpPr>
          <p:grpSpPr>
            <a:xfrm>
              <a:off x="2571185" y="5226040"/>
              <a:ext cx="592002" cy="1034083"/>
              <a:chOff x="10582276" y="1304925"/>
              <a:chExt cx="244475" cy="427038"/>
            </a:xfrm>
          </p:grpSpPr>
          <p:sp>
            <p:nvSpPr>
              <p:cNvPr id="15" name="Freeform 28"/>
              <p:cNvSpPr>
                <a:spLocks/>
              </p:cNvSpPr>
              <p:nvPr/>
            </p:nvSpPr>
            <p:spPr bwMode="auto">
              <a:xfrm>
                <a:off x="10628313" y="1304925"/>
                <a:ext cx="152400" cy="174625"/>
              </a:xfrm>
              <a:custGeom>
                <a:avLst/>
                <a:gdLst>
                  <a:gd name="T0" fmla="*/ 68 w 68"/>
                  <a:gd name="T1" fmla="*/ 78 h 78"/>
                  <a:gd name="T2" fmla="*/ 53 w 68"/>
                  <a:gd name="T3" fmla="*/ 78 h 78"/>
                  <a:gd name="T4" fmla="*/ 53 w 68"/>
                  <a:gd name="T5" fmla="*/ 34 h 78"/>
                  <a:gd name="T6" fmla="*/ 34 w 68"/>
                  <a:gd name="T7" fmla="*/ 15 h 78"/>
                  <a:gd name="T8" fmla="*/ 15 w 68"/>
                  <a:gd name="T9" fmla="*/ 34 h 78"/>
                  <a:gd name="T10" fmla="*/ 15 w 68"/>
                  <a:gd name="T11" fmla="*/ 78 h 78"/>
                  <a:gd name="T12" fmla="*/ 0 w 68"/>
                  <a:gd name="T13" fmla="*/ 78 h 78"/>
                  <a:gd name="T14" fmla="*/ 0 w 68"/>
                  <a:gd name="T15" fmla="*/ 34 h 78"/>
                  <a:gd name="T16" fmla="*/ 34 w 68"/>
                  <a:gd name="T17" fmla="*/ 0 h 78"/>
                  <a:gd name="T18" fmla="*/ 68 w 68"/>
                  <a:gd name="T19" fmla="*/ 34 h 78"/>
                  <a:gd name="T20" fmla="*/ 68 w 68"/>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78">
                    <a:moveTo>
                      <a:pt x="68" y="78"/>
                    </a:moveTo>
                    <a:cubicBezTo>
                      <a:pt x="53" y="78"/>
                      <a:pt x="53" y="78"/>
                      <a:pt x="53" y="78"/>
                    </a:cubicBezTo>
                    <a:cubicBezTo>
                      <a:pt x="53" y="34"/>
                      <a:pt x="53" y="34"/>
                      <a:pt x="53" y="34"/>
                    </a:cubicBezTo>
                    <a:cubicBezTo>
                      <a:pt x="53" y="23"/>
                      <a:pt x="44" y="15"/>
                      <a:pt x="34" y="15"/>
                    </a:cubicBezTo>
                    <a:cubicBezTo>
                      <a:pt x="23" y="15"/>
                      <a:pt x="15" y="23"/>
                      <a:pt x="15" y="34"/>
                    </a:cubicBezTo>
                    <a:cubicBezTo>
                      <a:pt x="15" y="78"/>
                      <a:pt x="15" y="78"/>
                      <a:pt x="15" y="78"/>
                    </a:cubicBezTo>
                    <a:cubicBezTo>
                      <a:pt x="0" y="78"/>
                      <a:pt x="0" y="78"/>
                      <a:pt x="0" y="78"/>
                    </a:cubicBezTo>
                    <a:cubicBezTo>
                      <a:pt x="0" y="34"/>
                      <a:pt x="0" y="34"/>
                      <a:pt x="0" y="34"/>
                    </a:cubicBezTo>
                    <a:cubicBezTo>
                      <a:pt x="0" y="15"/>
                      <a:pt x="15" y="0"/>
                      <a:pt x="34" y="0"/>
                    </a:cubicBezTo>
                    <a:cubicBezTo>
                      <a:pt x="53" y="0"/>
                      <a:pt x="68" y="15"/>
                      <a:pt x="68" y="34"/>
                    </a:cubicBezTo>
                    <a:lnTo>
                      <a:pt x="68" y="7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sp>
            <p:nvSpPr>
              <p:cNvPr id="18" name="Rectangle 29"/>
              <p:cNvSpPr>
                <a:spLocks noChangeArrowheads="1"/>
              </p:cNvSpPr>
              <p:nvPr/>
            </p:nvSpPr>
            <p:spPr bwMode="auto">
              <a:xfrm>
                <a:off x="10582276" y="1471613"/>
                <a:ext cx="244475" cy="2301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sp>
            <p:nvSpPr>
              <p:cNvPr id="20" name="Rectangle 30"/>
              <p:cNvSpPr>
                <a:spLocks noChangeArrowheads="1"/>
              </p:cNvSpPr>
              <p:nvPr/>
            </p:nvSpPr>
            <p:spPr bwMode="auto">
              <a:xfrm>
                <a:off x="10582276" y="1471613"/>
                <a:ext cx="65088" cy="23018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sp>
            <p:nvSpPr>
              <p:cNvPr id="21" name="Freeform 31"/>
              <p:cNvSpPr>
                <a:spLocks/>
              </p:cNvSpPr>
              <p:nvPr/>
            </p:nvSpPr>
            <p:spPr bwMode="auto">
              <a:xfrm>
                <a:off x="10680701" y="1546225"/>
                <a:ext cx="47625" cy="88900"/>
              </a:xfrm>
              <a:custGeom>
                <a:avLst/>
                <a:gdLst>
                  <a:gd name="T0" fmla="*/ 22 w 22"/>
                  <a:gd name="T1" fmla="*/ 11 h 40"/>
                  <a:gd name="T2" fmla="*/ 11 w 22"/>
                  <a:gd name="T3" fmla="*/ 0 h 40"/>
                  <a:gd name="T4" fmla="*/ 0 w 22"/>
                  <a:gd name="T5" fmla="*/ 11 h 40"/>
                  <a:gd name="T6" fmla="*/ 7 w 22"/>
                  <a:gd name="T7" fmla="*/ 22 h 40"/>
                  <a:gd name="T8" fmla="*/ 7 w 22"/>
                  <a:gd name="T9" fmla="*/ 40 h 40"/>
                  <a:gd name="T10" fmla="*/ 15 w 22"/>
                  <a:gd name="T11" fmla="*/ 40 h 40"/>
                  <a:gd name="T12" fmla="*/ 15 w 22"/>
                  <a:gd name="T13" fmla="*/ 22 h 40"/>
                  <a:gd name="T14" fmla="*/ 22 w 22"/>
                  <a:gd name="T15" fmla="*/ 1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0">
                    <a:moveTo>
                      <a:pt x="22" y="11"/>
                    </a:moveTo>
                    <a:cubicBezTo>
                      <a:pt x="22" y="5"/>
                      <a:pt x="17" y="0"/>
                      <a:pt x="11" y="0"/>
                    </a:cubicBezTo>
                    <a:cubicBezTo>
                      <a:pt x="5" y="0"/>
                      <a:pt x="0" y="5"/>
                      <a:pt x="0" y="11"/>
                    </a:cubicBezTo>
                    <a:cubicBezTo>
                      <a:pt x="0" y="16"/>
                      <a:pt x="3" y="20"/>
                      <a:pt x="7" y="22"/>
                    </a:cubicBezTo>
                    <a:cubicBezTo>
                      <a:pt x="7" y="40"/>
                      <a:pt x="7" y="40"/>
                      <a:pt x="7" y="40"/>
                    </a:cubicBezTo>
                    <a:cubicBezTo>
                      <a:pt x="15" y="40"/>
                      <a:pt x="15" y="40"/>
                      <a:pt x="15" y="40"/>
                    </a:cubicBezTo>
                    <a:cubicBezTo>
                      <a:pt x="15" y="22"/>
                      <a:pt x="15" y="22"/>
                      <a:pt x="15" y="22"/>
                    </a:cubicBezTo>
                    <a:cubicBezTo>
                      <a:pt x="19" y="20"/>
                      <a:pt x="22" y="16"/>
                      <a:pt x="2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sp>
            <p:nvSpPr>
              <p:cNvPr id="23" name="Rectangle 32"/>
              <p:cNvSpPr>
                <a:spLocks noChangeArrowheads="1"/>
              </p:cNvSpPr>
              <p:nvPr/>
            </p:nvSpPr>
            <p:spPr bwMode="auto">
              <a:xfrm>
                <a:off x="10582276" y="1701800"/>
                <a:ext cx="242888" cy="301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grpSp>
        <p:sp>
          <p:nvSpPr>
            <p:cNvPr id="36" name="TextBox 35"/>
            <p:cNvSpPr txBox="1"/>
            <p:nvPr/>
          </p:nvSpPr>
          <p:spPr>
            <a:xfrm>
              <a:off x="-190635" y="5926064"/>
              <a:ext cx="2371241" cy="544765"/>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1836" kern="0" dirty="0">
                  <a:solidFill>
                    <a:sysClr val="windowText" lastClr="000000"/>
                  </a:solidFill>
                  <a:latin typeface="+mj-lt"/>
                </a:rPr>
                <a:t>Encrypted</a:t>
              </a:r>
            </a:p>
          </p:txBody>
        </p:sp>
        <p:pic>
          <p:nvPicPr>
            <p:cNvPr id="45" name="Picture 44"/>
            <p:cNvPicPr>
              <a:picLocks noChangeAspect="1"/>
            </p:cNvPicPr>
            <p:nvPr/>
          </p:nvPicPr>
          <p:blipFill>
            <a:blip r:embed="rId3"/>
            <a:stretch>
              <a:fillRect/>
            </a:stretch>
          </p:blipFill>
          <p:spPr>
            <a:xfrm>
              <a:off x="1321787" y="3636513"/>
              <a:ext cx="717636" cy="915603"/>
            </a:xfrm>
            <a:prstGeom prst="rect">
              <a:avLst/>
            </a:prstGeom>
          </p:spPr>
        </p:pic>
        <p:pic>
          <p:nvPicPr>
            <p:cNvPr id="46" name="Picture 45"/>
            <p:cNvPicPr>
              <a:picLocks noChangeAspect="1"/>
            </p:cNvPicPr>
            <p:nvPr/>
          </p:nvPicPr>
          <p:blipFill>
            <a:blip r:embed="rId4"/>
            <a:stretch>
              <a:fillRect/>
            </a:stretch>
          </p:blipFill>
          <p:spPr>
            <a:xfrm>
              <a:off x="1326040" y="2451126"/>
              <a:ext cx="721156" cy="957787"/>
            </a:xfrm>
            <a:prstGeom prst="rect">
              <a:avLst/>
            </a:prstGeom>
          </p:spPr>
        </p:pic>
        <p:pic>
          <p:nvPicPr>
            <p:cNvPr id="53" name="Picture 52"/>
            <p:cNvPicPr>
              <a:picLocks noChangeAspect="1"/>
            </p:cNvPicPr>
            <p:nvPr/>
          </p:nvPicPr>
          <p:blipFill>
            <a:blip r:embed="rId5"/>
            <a:stretch>
              <a:fillRect/>
            </a:stretch>
          </p:blipFill>
          <p:spPr>
            <a:xfrm>
              <a:off x="840169" y="4325611"/>
              <a:ext cx="1700017" cy="1700017"/>
            </a:xfrm>
            <a:prstGeom prst="rect">
              <a:avLst/>
            </a:prstGeom>
          </p:spPr>
        </p:pic>
      </p:grpSp>
      <p:grpSp>
        <p:nvGrpSpPr>
          <p:cNvPr id="57" name="Group 56"/>
          <p:cNvGrpSpPr/>
          <p:nvPr/>
        </p:nvGrpSpPr>
        <p:grpSpPr>
          <a:xfrm>
            <a:off x="4186402" y="1373459"/>
            <a:ext cx="3261985" cy="5226363"/>
            <a:chOff x="5672578" y="1347720"/>
            <a:chExt cx="3198769" cy="5125077"/>
          </a:xfrm>
        </p:grpSpPr>
        <p:sp>
          <p:nvSpPr>
            <p:cNvPr id="34" name="Rectangle 33"/>
            <p:cNvSpPr/>
            <p:nvPr/>
          </p:nvSpPr>
          <p:spPr bwMode="auto">
            <a:xfrm>
              <a:off x="6204105" y="1348352"/>
              <a:ext cx="2371241" cy="4618495"/>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8279345" y="5226040"/>
              <a:ext cx="592002" cy="1051765"/>
              <a:chOff x="6095572" y="3810927"/>
              <a:chExt cx="592002" cy="1051765"/>
            </a:xfrm>
          </p:grpSpPr>
          <p:sp>
            <p:nvSpPr>
              <p:cNvPr id="24" name="Freeform 5"/>
              <p:cNvSpPr>
                <a:spLocks/>
              </p:cNvSpPr>
              <p:nvPr/>
            </p:nvSpPr>
            <p:spPr bwMode="auto">
              <a:xfrm>
                <a:off x="6174378" y="3810927"/>
                <a:ext cx="430547" cy="481657"/>
              </a:xfrm>
              <a:custGeom>
                <a:avLst/>
                <a:gdLst>
                  <a:gd name="T0" fmla="*/ 37 w 72"/>
                  <a:gd name="T1" fmla="*/ 0 h 81"/>
                  <a:gd name="T2" fmla="*/ 35 w 72"/>
                  <a:gd name="T3" fmla="*/ 0 h 81"/>
                  <a:gd name="T4" fmla="*/ 0 w 72"/>
                  <a:gd name="T5" fmla="*/ 35 h 81"/>
                  <a:gd name="T6" fmla="*/ 0 w 72"/>
                  <a:gd name="T7" fmla="*/ 81 h 81"/>
                  <a:gd name="T8" fmla="*/ 12 w 72"/>
                  <a:gd name="T9" fmla="*/ 81 h 81"/>
                  <a:gd name="T10" fmla="*/ 12 w 72"/>
                  <a:gd name="T11" fmla="*/ 35 h 81"/>
                  <a:gd name="T12" fmla="*/ 35 w 72"/>
                  <a:gd name="T13" fmla="*/ 12 h 81"/>
                  <a:gd name="T14" fmla="*/ 37 w 72"/>
                  <a:gd name="T15" fmla="*/ 12 h 81"/>
                  <a:gd name="T16" fmla="*/ 60 w 72"/>
                  <a:gd name="T17" fmla="*/ 35 h 81"/>
                  <a:gd name="T18" fmla="*/ 60 w 72"/>
                  <a:gd name="T19" fmla="*/ 38 h 81"/>
                  <a:gd name="T20" fmla="*/ 67 w 72"/>
                  <a:gd name="T21" fmla="*/ 38 h 81"/>
                  <a:gd name="T22" fmla="*/ 60 w 72"/>
                  <a:gd name="T23" fmla="*/ 45 h 81"/>
                  <a:gd name="T24" fmla="*/ 60 w 72"/>
                  <a:gd name="T25" fmla="*/ 55 h 81"/>
                  <a:gd name="T26" fmla="*/ 72 w 72"/>
                  <a:gd name="T27" fmla="*/ 55 h 81"/>
                  <a:gd name="T28" fmla="*/ 72 w 72"/>
                  <a:gd name="T29" fmla="*/ 35 h 81"/>
                  <a:gd name="T30" fmla="*/ 37 w 72"/>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81">
                    <a:moveTo>
                      <a:pt x="37" y="0"/>
                    </a:moveTo>
                    <a:cubicBezTo>
                      <a:pt x="35" y="0"/>
                      <a:pt x="35" y="0"/>
                      <a:pt x="35" y="0"/>
                    </a:cubicBezTo>
                    <a:cubicBezTo>
                      <a:pt x="15" y="0"/>
                      <a:pt x="0" y="16"/>
                      <a:pt x="0" y="35"/>
                    </a:cubicBezTo>
                    <a:cubicBezTo>
                      <a:pt x="0" y="81"/>
                      <a:pt x="0" y="81"/>
                      <a:pt x="0" y="81"/>
                    </a:cubicBezTo>
                    <a:cubicBezTo>
                      <a:pt x="12" y="81"/>
                      <a:pt x="12" y="81"/>
                      <a:pt x="12" y="81"/>
                    </a:cubicBezTo>
                    <a:cubicBezTo>
                      <a:pt x="12" y="35"/>
                      <a:pt x="12" y="35"/>
                      <a:pt x="12" y="35"/>
                    </a:cubicBezTo>
                    <a:cubicBezTo>
                      <a:pt x="12" y="23"/>
                      <a:pt x="22" y="12"/>
                      <a:pt x="35" y="12"/>
                    </a:cubicBezTo>
                    <a:cubicBezTo>
                      <a:pt x="37" y="12"/>
                      <a:pt x="37" y="12"/>
                      <a:pt x="37" y="12"/>
                    </a:cubicBezTo>
                    <a:cubicBezTo>
                      <a:pt x="50" y="12"/>
                      <a:pt x="60" y="23"/>
                      <a:pt x="60" y="35"/>
                    </a:cubicBezTo>
                    <a:cubicBezTo>
                      <a:pt x="60" y="38"/>
                      <a:pt x="60" y="38"/>
                      <a:pt x="60" y="38"/>
                    </a:cubicBezTo>
                    <a:cubicBezTo>
                      <a:pt x="67" y="38"/>
                      <a:pt x="67" y="38"/>
                      <a:pt x="67" y="38"/>
                    </a:cubicBezTo>
                    <a:cubicBezTo>
                      <a:pt x="60" y="45"/>
                      <a:pt x="60" y="45"/>
                      <a:pt x="60" y="45"/>
                    </a:cubicBezTo>
                    <a:cubicBezTo>
                      <a:pt x="60" y="55"/>
                      <a:pt x="60" y="55"/>
                      <a:pt x="60" y="55"/>
                    </a:cubicBezTo>
                    <a:cubicBezTo>
                      <a:pt x="72" y="55"/>
                      <a:pt x="72" y="55"/>
                      <a:pt x="72" y="55"/>
                    </a:cubicBezTo>
                    <a:cubicBezTo>
                      <a:pt x="72" y="35"/>
                      <a:pt x="72" y="35"/>
                      <a:pt x="72" y="35"/>
                    </a:cubicBezTo>
                    <a:cubicBezTo>
                      <a:pt x="72" y="16"/>
                      <a:pt x="56" y="0"/>
                      <a:pt x="37" y="0"/>
                    </a:cubicBezTo>
                    <a:close/>
                  </a:path>
                </a:pathLst>
              </a:custGeom>
              <a:solidFill>
                <a:srgbClr val="FF0000"/>
              </a:solidFill>
              <a:ln>
                <a:noFill/>
              </a:ln>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sp>
            <p:nvSpPr>
              <p:cNvPr id="30" name="Rectangle 29"/>
              <p:cNvSpPr>
                <a:spLocks noChangeArrowheads="1"/>
              </p:cNvSpPr>
              <p:nvPr/>
            </p:nvSpPr>
            <p:spPr bwMode="auto">
              <a:xfrm>
                <a:off x="6095572" y="4232248"/>
                <a:ext cx="592002" cy="55740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sp>
            <p:nvSpPr>
              <p:cNvPr id="31" name="Rectangle 30"/>
              <p:cNvSpPr>
                <a:spLocks noChangeArrowheads="1"/>
              </p:cNvSpPr>
              <p:nvPr/>
            </p:nvSpPr>
            <p:spPr bwMode="auto">
              <a:xfrm>
                <a:off x="6095572" y="4232248"/>
                <a:ext cx="157612" cy="55740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sp>
            <p:nvSpPr>
              <p:cNvPr id="32" name="Freeform 31"/>
              <p:cNvSpPr>
                <a:spLocks/>
              </p:cNvSpPr>
              <p:nvPr/>
            </p:nvSpPr>
            <p:spPr bwMode="auto">
              <a:xfrm>
                <a:off x="6333910" y="4412923"/>
                <a:ext cx="115325" cy="215274"/>
              </a:xfrm>
              <a:custGeom>
                <a:avLst/>
                <a:gdLst>
                  <a:gd name="T0" fmla="*/ 22 w 22"/>
                  <a:gd name="T1" fmla="*/ 11 h 40"/>
                  <a:gd name="T2" fmla="*/ 11 w 22"/>
                  <a:gd name="T3" fmla="*/ 0 h 40"/>
                  <a:gd name="T4" fmla="*/ 0 w 22"/>
                  <a:gd name="T5" fmla="*/ 11 h 40"/>
                  <a:gd name="T6" fmla="*/ 7 w 22"/>
                  <a:gd name="T7" fmla="*/ 22 h 40"/>
                  <a:gd name="T8" fmla="*/ 7 w 22"/>
                  <a:gd name="T9" fmla="*/ 40 h 40"/>
                  <a:gd name="T10" fmla="*/ 15 w 22"/>
                  <a:gd name="T11" fmla="*/ 40 h 40"/>
                  <a:gd name="T12" fmla="*/ 15 w 22"/>
                  <a:gd name="T13" fmla="*/ 22 h 40"/>
                  <a:gd name="T14" fmla="*/ 22 w 22"/>
                  <a:gd name="T15" fmla="*/ 1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0">
                    <a:moveTo>
                      <a:pt x="22" y="11"/>
                    </a:moveTo>
                    <a:cubicBezTo>
                      <a:pt x="22" y="5"/>
                      <a:pt x="17" y="0"/>
                      <a:pt x="11" y="0"/>
                    </a:cubicBezTo>
                    <a:cubicBezTo>
                      <a:pt x="5" y="0"/>
                      <a:pt x="0" y="5"/>
                      <a:pt x="0" y="11"/>
                    </a:cubicBezTo>
                    <a:cubicBezTo>
                      <a:pt x="0" y="16"/>
                      <a:pt x="3" y="20"/>
                      <a:pt x="7" y="22"/>
                    </a:cubicBezTo>
                    <a:cubicBezTo>
                      <a:pt x="7" y="40"/>
                      <a:pt x="7" y="40"/>
                      <a:pt x="7" y="40"/>
                    </a:cubicBezTo>
                    <a:cubicBezTo>
                      <a:pt x="15" y="40"/>
                      <a:pt x="15" y="40"/>
                      <a:pt x="15" y="40"/>
                    </a:cubicBezTo>
                    <a:cubicBezTo>
                      <a:pt x="15" y="22"/>
                      <a:pt x="15" y="22"/>
                      <a:pt x="15" y="22"/>
                    </a:cubicBezTo>
                    <a:cubicBezTo>
                      <a:pt x="19" y="20"/>
                      <a:pt x="22" y="16"/>
                      <a:pt x="2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sp>
            <p:nvSpPr>
              <p:cNvPr id="33" name="Rectangle 32"/>
              <p:cNvSpPr>
                <a:spLocks noChangeArrowheads="1"/>
              </p:cNvSpPr>
              <p:nvPr/>
            </p:nvSpPr>
            <p:spPr bwMode="auto">
              <a:xfrm>
                <a:off x="6095572" y="4789652"/>
                <a:ext cx="588159" cy="7304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grpSp>
        <p:sp>
          <p:nvSpPr>
            <p:cNvPr id="7" name="TextBox 6"/>
            <p:cNvSpPr txBox="1"/>
            <p:nvPr/>
          </p:nvSpPr>
          <p:spPr>
            <a:xfrm>
              <a:off x="6204105" y="1347720"/>
              <a:ext cx="2371241" cy="973600"/>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2448" kern="0" dirty="0">
                  <a:solidFill>
                    <a:sysClr val="windowText" lastClr="000000"/>
                  </a:solidFill>
                  <a:latin typeface="+mj-lt"/>
                </a:rPr>
                <a:t>Private Data &amp; Apps</a:t>
              </a:r>
            </a:p>
          </p:txBody>
        </p:sp>
        <p:sp>
          <p:nvSpPr>
            <p:cNvPr id="35" name="TextBox 34"/>
            <p:cNvSpPr txBox="1"/>
            <p:nvPr/>
          </p:nvSpPr>
          <p:spPr>
            <a:xfrm>
              <a:off x="5672578" y="5928032"/>
              <a:ext cx="2371241" cy="544765"/>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1836" kern="0" dirty="0">
                  <a:solidFill>
                    <a:sysClr val="windowText" lastClr="000000"/>
                  </a:solidFill>
                  <a:latin typeface="+mj-lt"/>
                </a:rPr>
                <a:t>Unencrypted</a:t>
              </a:r>
            </a:p>
          </p:txBody>
        </p:sp>
        <p:pic>
          <p:nvPicPr>
            <p:cNvPr id="54" name="Picture 53"/>
            <p:cNvPicPr>
              <a:picLocks noChangeAspect="1"/>
            </p:cNvPicPr>
            <p:nvPr/>
          </p:nvPicPr>
          <p:blipFill>
            <a:blip r:embed="rId3"/>
            <a:stretch>
              <a:fillRect/>
            </a:stretch>
          </p:blipFill>
          <p:spPr>
            <a:xfrm>
              <a:off x="7119485" y="3634833"/>
              <a:ext cx="717636" cy="915603"/>
            </a:xfrm>
            <a:prstGeom prst="rect">
              <a:avLst/>
            </a:prstGeom>
          </p:spPr>
        </p:pic>
        <p:pic>
          <p:nvPicPr>
            <p:cNvPr id="55" name="Picture 54"/>
            <p:cNvPicPr>
              <a:picLocks noChangeAspect="1"/>
            </p:cNvPicPr>
            <p:nvPr/>
          </p:nvPicPr>
          <p:blipFill>
            <a:blip r:embed="rId4"/>
            <a:stretch>
              <a:fillRect/>
            </a:stretch>
          </p:blipFill>
          <p:spPr>
            <a:xfrm>
              <a:off x="7123738" y="2449446"/>
              <a:ext cx="721156" cy="957787"/>
            </a:xfrm>
            <a:prstGeom prst="rect">
              <a:avLst/>
            </a:prstGeom>
          </p:spPr>
        </p:pic>
        <p:pic>
          <p:nvPicPr>
            <p:cNvPr id="56" name="Picture 55"/>
            <p:cNvPicPr>
              <a:picLocks noChangeAspect="1"/>
            </p:cNvPicPr>
            <p:nvPr/>
          </p:nvPicPr>
          <p:blipFill>
            <a:blip r:embed="rId5"/>
            <a:stretch>
              <a:fillRect/>
            </a:stretch>
          </p:blipFill>
          <p:spPr>
            <a:xfrm>
              <a:off x="6637867" y="4323931"/>
              <a:ext cx="1700017" cy="1700017"/>
            </a:xfrm>
            <a:prstGeom prst="rect">
              <a:avLst/>
            </a:prstGeom>
          </p:spPr>
        </p:pic>
      </p:grpSp>
      <p:sp>
        <p:nvSpPr>
          <p:cNvPr id="59" name="Multiply 58"/>
          <p:cNvSpPr/>
          <p:nvPr/>
        </p:nvSpPr>
        <p:spPr bwMode="auto">
          <a:xfrm>
            <a:off x="7916939" y="2017320"/>
            <a:ext cx="673544" cy="673544"/>
          </a:xfrm>
          <a:prstGeom prst="mathMultiply">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61" name="Rounded Rectangle 60"/>
          <p:cNvSpPr/>
          <p:nvPr/>
        </p:nvSpPr>
        <p:spPr bwMode="auto">
          <a:xfrm>
            <a:off x="7851500" y="3099726"/>
            <a:ext cx="783790" cy="318864"/>
          </a:xfrm>
          <a:prstGeom prst="round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1632" kern="0" dirty="0">
                <a:solidFill>
                  <a:srgbClr val="C00000"/>
                </a:solidFill>
                <a:ea typeface="Segoe UI" pitchFamily="34" charset="0"/>
                <a:cs typeface="Segoe UI" pitchFamily="34" charset="0"/>
              </a:rPr>
              <a:t>Y/N</a:t>
            </a:r>
          </a:p>
        </p:txBody>
      </p:sp>
      <p:sp>
        <p:nvSpPr>
          <p:cNvPr id="62" name="Freeform 131"/>
          <p:cNvSpPr>
            <a:spLocks noEditPoints="1"/>
          </p:cNvSpPr>
          <p:nvPr/>
        </p:nvSpPr>
        <p:spPr bwMode="black">
          <a:xfrm>
            <a:off x="7979575" y="4018586"/>
            <a:ext cx="527635" cy="310852"/>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sp>
        <p:nvSpPr>
          <p:cNvPr id="63" name="TextBox 62"/>
          <p:cNvSpPr txBox="1"/>
          <p:nvPr/>
        </p:nvSpPr>
        <p:spPr>
          <a:xfrm>
            <a:off x="7675828" y="4224233"/>
            <a:ext cx="1119023" cy="470789"/>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1224" kern="0" dirty="0">
                <a:solidFill>
                  <a:sysClr val="windowText" lastClr="000000"/>
                </a:solidFill>
                <a:latin typeface="+mj-lt"/>
              </a:rPr>
              <a:t>Logging</a:t>
            </a:r>
          </a:p>
        </p:txBody>
      </p:sp>
      <p:sp>
        <p:nvSpPr>
          <p:cNvPr id="65" name="TextBox 64"/>
          <p:cNvSpPr txBox="1"/>
          <p:nvPr/>
        </p:nvSpPr>
        <p:spPr>
          <a:xfrm>
            <a:off x="8947735" y="1934943"/>
            <a:ext cx="2418103" cy="819826"/>
          </a:xfrm>
          <a:prstGeom prst="rect">
            <a:avLst/>
          </a:prstGeom>
          <a:noFill/>
        </p:spPr>
        <p:txBody>
          <a:bodyPr wrap="square" lIns="186494" tIns="149196" rIns="186494" bIns="149196" rtlCol="0">
            <a:spAutoFit/>
          </a:bodyPr>
          <a:lstStyle/>
          <a:p>
            <a:pPr defTabSz="932418">
              <a:lnSpc>
                <a:spcPct val="90000"/>
              </a:lnSpc>
              <a:spcAft>
                <a:spcPts val="612"/>
              </a:spcAft>
            </a:pPr>
            <a:r>
              <a:rPr lang="en-US" sz="1836" kern="0" dirty="0">
                <a:solidFill>
                  <a:sysClr val="windowText" lastClr="000000"/>
                </a:solidFill>
                <a:latin typeface="+mj-lt"/>
              </a:rPr>
              <a:t>User is not allowed to copy/paste data</a:t>
            </a:r>
          </a:p>
        </p:txBody>
      </p:sp>
      <p:sp>
        <p:nvSpPr>
          <p:cNvPr id="66" name="TextBox 65"/>
          <p:cNvSpPr txBox="1"/>
          <p:nvPr/>
        </p:nvSpPr>
        <p:spPr>
          <a:xfrm>
            <a:off x="8968336" y="2727168"/>
            <a:ext cx="2418103" cy="1079088"/>
          </a:xfrm>
          <a:prstGeom prst="rect">
            <a:avLst/>
          </a:prstGeom>
          <a:noFill/>
        </p:spPr>
        <p:txBody>
          <a:bodyPr wrap="square" lIns="186494" tIns="149196" rIns="186494" bIns="149196" rtlCol="0">
            <a:spAutoFit/>
          </a:bodyPr>
          <a:lstStyle/>
          <a:p>
            <a:pPr defTabSz="932418">
              <a:lnSpc>
                <a:spcPct val="90000"/>
              </a:lnSpc>
              <a:spcAft>
                <a:spcPts val="612"/>
              </a:spcAft>
            </a:pPr>
            <a:r>
              <a:rPr lang="en-US" sz="1836" kern="0" dirty="0">
                <a:solidFill>
                  <a:sysClr val="windowText" lastClr="000000"/>
                </a:solidFill>
                <a:latin typeface="+mj-lt"/>
              </a:rPr>
              <a:t>User gets prompted if he/she wants to copy/paste data</a:t>
            </a:r>
          </a:p>
        </p:txBody>
      </p:sp>
      <p:sp>
        <p:nvSpPr>
          <p:cNvPr id="67" name="TextBox 66"/>
          <p:cNvSpPr txBox="1"/>
          <p:nvPr/>
        </p:nvSpPr>
        <p:spPr>
          <a:xfrm>
            <a:off x="8947735" y="3771112"/>
            <a:ext cx="2489751" cy="1079199"/>
          </a:xfrm>
          <a:prstGeom prst="rect">
            <a:avLst/>
          </a:prstGeom>
          <a:noFill/>
        </p:spPr>
        <p:txBody>
          <a:bodyPr wrap="square" lIns="186494" tIns="149196" rIns="186494" bIns="149196" rtlCol="0">
            <a:spAutoFit/>
          </a:bodyPr>
          <a:lstStyle/>
          <a:p>
            <a:pPr defTabSz="932418">
              <a:lnSpc>
                <a:spcPct val="90000"/>
              </a:lnSpc>
              <a:spcAft>
                <a:spcPts val="612"/>
              </a:spcAft>
            </a:pPr>
            <a:r>
              <a:rPr lang="en-US" sz="1836" kern="0" dirty="0">
                <a:solidFill>
                  <a:sysClr val="windowText" lastClr="000000"/>
                </a:solidFill>
                <a:latin typeface="+mj-lt"/>
              </a:rPr>
              <a:t>User copy/paste data, but gets audited</a:t>
            </a:r>
          </a:p>
        </p:txBody>
      </p:sp>
      <p:sp>
        <p:nvSpPr>
          <p:cNvPr id="68" name="TextBox 67"/>
          <p:cNvSpPr txBox="1"/>
          <p:nvPr/>
        </p:nvSpPr>
        <p:spPr>
          <a:xfrm>
            <a:off x="8968336" y="4809175"/>
            <a:ext cx="2418103" cy="555531"/>
          </a:xfrm>
          <a:prstGeom prst="rect">
            <a:avLst/>
          </a:prstGeom>
          <a:noFill/>
        </p:spPr>
        <p:txBody>
          <a:bodyPr wrap="square" lIns="186494" tIns="149196" rIns="186494" bIns="149196" rtlCol="0">
            <a:spAutoFit/>
          </a:bodyPr>
          <a:lstStyle/>
          <a:p>
            <a:pPr defTabSz="932418">
              <a:lnSpc>
                <a:spcPct val="90000"/>
              </a:lnSpc>
              <a:spcAft>
                <a:spcPts val="612"/>
              </a:spcAft>
            </a:pPr>
            <a:r>
              <a:rPr lang="en-US" sz="1836" kern="0" dirty="0">
                <a:solidFill>
                  <a:sysClr val="windowText" lastClr="000000"/>
                </a:solidFill>
                <a:latin typeface="+mj-lt"/>
              </a:rPr>
              <a:t>No WIP</a:t>
            </a:r>
          </a:p>
        </p:txBody>
      </p:sp>
      <p:sp>
        <p:nvSpPr>
          <p:cNvPr id="75" name="Rounded Rectangle 74"/>
          <p:cNvSpPr/>
          <p:nvPr/>
        </p:nvSpPr>
        <p:spPr bwMode="auto">
          <a:xfrm rot="10800000" flipV="1">
            <a:off x="3844123" y="3337287"/>
            <a:ext cx="531828" cy="199055"/>
          </a:xfrm>
          <a:prstGeom prst="round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612" kern="0" dirty="0">
                <a:solidFill>
                  <a:srgbClr val="C00000"/>
                </a:solidFill>
                <a:ea typeface="Segoe UI" pitchFamily="34" charset="0"/>
                <a:cs typeface="Segoe UI" pitchFamily="34" charset="0"/>
              </a:rPr>
              <a:t>Y/N</a:t>
            </a:r>
          </a:p>
        </p:txBody>
      </p:sp>
      <p:sp>
        <p:nvSpPr>
          <p:cNvPr id="76" name="Freeform 131"/>
          <p:cNvSpPr>
            <a:spLocks noEditPoints="1"/>
          </p:cNvSpPr>
          <p:nvPr/>
        </p:nvSpPr>
        <p:spPr bwMode="black">
          <a:xfrm flipV="1">
            <a:off x="3985238" y="4215705"/>
            <a:ext cx="357995" cy="210910"/>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defTabSz="932418"/>
            <a:endParaRPr lang="en-US" sz="1836" kern="0" dirty="0">
              <a:solidFill>
                <a:sysClr val="windowText" lastClr="000000"/>
              </a:solidFill>
            </a:endParaRPr>
          </a:p>
        </p:txBody>
      </p:sp>
      <p:sp>
        <p:nvSpPr>
          <p:cNvPr id="78" name="Multiply 77"/>
          <p:cNvSpPr/>
          <p:nvPr/>
        </p:nvSpPr>
        <p:spPr bwMode="auto">
          <a:xfrm>
            <a:off x="4008438" y="2332666"/>
            <a:ext cx="334793" cy="334793"/>
          </a:xfrm>
          <a:prstGeom prst="mathMultiply">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48344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25662"/>
            <a:ext cx="12542838" cy="1181862"/>
          </a:xfrm>
        </p:spPr>
        <p:txBody>
          <a:bodyPr/>
          <a:lstStyle/>
          <a:p>
            <a:r>
              <a:rPr lang="en-US" sz="7200" dirty="0"/>
              <a:t>O365 Security &amp; Protection</a:t>
            </a:r>
          </a:p>
        </p:txBody>
      </p:sp>
    </p:spTree>
    <p:extLst>
      <p:ext uri="{BB962C8B-B14F-4D97-AF65-F5344CB8AC3E}">
        <p14:creationId xmlns:p14="http://schemas.microsoft.com/office/powerpoint/2010/main" val="32681928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WIP Protection Overview</a:t>
            </a:r>
          </a:p>
        </p:txBody>
      </p:sp>
      <p:sp>
        <p:nvSpPr>
          <p:cNvPr id="22" name="Rectangle 21"/>
          <p:cNvSpPr/>
          <p:nvPr/>
        </p:nvSpPr>
        <p:spPr bwMode="auto">
          <a:xfrm>
            <a:off x="884620" y="1375497"/>
            <a:ext cx="5205442" cy="4709769"/>
          </a:xfrm>
          <a:prstGeom prst="rect">
            <a:avLst/>
          </a:prstGeom>
          <a:noFill/>
          <a:ln w="38100">
            <a:solidFill>
              <a:srgbClr val="A500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solidFill>
                  <a:schemeClr val="tx1"/>
                </a:solidFill>
                <a:latin typeface="+mj-lt"/>
                <a:ea typeface="Segoe UI" pitchFamily="34" charset="0"/>
                <a:cs typeface="Segoe UI" pitchFamily="34" charset="0"/>
              </a:rPr>
              <a:t>Corporate Data &amp; Apps</a:t>
            </a:r>
          </a:p>
        </p:txBody>
      </p:sp>
      <p:grpSp>
        <p:nvGrpSpPr>
          <p:cNvPr id="23" name="Group 22"/>
          <p:cNvGrpSpPr/>
          <p:nvPr/>
        </p:nvGrpSpPr>
        <p:grpSpPr>
          <a:xfrm>
            <a:off x="5788211" y="5398419"/>
            <a:ext cx="603702" cy="1054519"/>
            <a:chOff x="10582276" y="1304925"/>
            <a:chExt cx="244475" cy="427038"/>
          </a:xfrm>
        </p:grpSpPr>
        <p:sp>
          <p:nvSpPr>
            <p:cNvPr id="24" name="Freeform 28"/>
            <p:cNvSpPr>
              <a:spLocks/>
            </p:cNvSpPr>
            <p:nvPr/>
          </p:nvSpPr>
          <p:spPr bwMode="auto">
            <a:xfrm>
              <a:off x="10628313" y="1304925"/>
              <a:ext cx="152400" cy="174625"/>
            </a:xfrm>
            <a:custGeom>
              <a:avLst/>
              <a:gdLst>
                <a:gd name="T0" fmla="*/ 68 w 68"/>
                <a:gd name="T1" fmla="*/ 78 h 78"/>
                <a:gd name="T2" fmla="*/ 53 w 68"/>
                <a:gd name="T3" fmla="*/ 78 h 78"/>
                <a:gd name="T4" fmla="*/ 53 w 68"/>
                <a:gd name="T5" fmla="*/ 34 h 78"/>
                <a:gd name="T6" fmla="*/ 34 w 68"/>
                <a:gd name="T7" fmla="*/ 15 h 78"/>
                <a:gd name="T8" fmla="*/ 15 w 68"/>
                <a:gd name="T9" fmla="*/ 34 h 78"/>
                <a:gd name="T10" fmla="*/ 15 w 68"/>
                <a:gd name="T11" fmla="*/ 78 h 78"/>
                <a:gd name="T12" fmla="*/ 0 w 68"/>
                <a:gd name="T13" fmla="*/ 78 h 78"/>
                <a:gd name="T14" fmla="*/ 0 w 68"/>
                <a:gd name="T15" fmla="*/ 34 h 78"/>
                <a:gd name="T16" fmla="*/ 34 w 68"/>
                <a:gd name="T17" fmla="*/ 0 h 78"/>
                <a:gd name="T18" fmla="*/ 68 w 68"/>
                <a:gd name="T19" fmla="*/ 34 h 78"/>
                <a:gd name="T20" fmla="*/ 68 w 68"/>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78">
                  <a:moveTo>
                    <a:pt x="68" y="78"/>
                  </a:moveTo>
                  <a:cubicBezTo>
                    <a:pt x="53" y="78"/>
                    <a:pt x="53" y="78"/>
                    <a:pt x="53" y="78"/>
                  </a:cubicBezTo>
                  <a:cubicBezTo>
                    <a:pt x="53" y="34"/>
                    <a:pt x="53" y="34"/>
                    <a:pt x="53" y="34"/>
                  </a:cubicBezTo>
                  <a:cubicBezTo>
                    <a:pt x="53" y="23"/>
                    <a:pt x="44" y="15"/>
                    <a:pt x="34" y="15"/>
                  </a:cubicBezTo>
                  <a:cubicBezTo>
                    <a:pt x="23" y="15"/>
                    <a:pt x="15" y="23"/>
                    <a:pt x="15" y="34"/>
                  </a:cubicBezTo>
                  <a:cubicBezTo>
                    <a:pt x="15" y="78"/>
                    <a:pt x="15" y="78"/>
                    <a:pt x="15" y="78"/>
                  </a:cubicBezTo>
                  <a:cubicBezTo>
                    <a:pt x="0" y="78"/>
                    <a:pt x="0" y="78"/>
                    <a:pt x="0" y="78"/>
                  </a:cubicBezTo>
                  <a:cubicBezTo>
                    <a:pt x="0" y="34"/>
                    <a:pt x="0" y="34"/>
                    <a:pt x="0" y="34"/>
                  </a:cubicBezTo>
                  <a:cubicBezTo>
                    <a:pt x="0" y="15"/>
                    <a:pt x="15" y="0"/>
                    <a:pt x="34" y="0"/>
                  </a:cubicBezTo>
                  <a:cubicBezTo>
                    <a:pt x="53" y="0"/>
                    <a:pt x="68" y="15"/>
                    <a:pt x="68" y="34"/>
                  </a:cubicBezTo>
                  <a:lnTo>
                    <a:pt x="68" y="7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endParaRPr>
            </a:p>
          </p:txBody>
        </p:sp>
        <p:sp>
          <p:nvSpPr>
            <p:cNvPr id="25" name="Rectangle 29"/>
            <p:cNvSpPr>
              <a:spLocks noChangeArrowheads="1"/>
            </p:cNvSpPr>
            <p:nvPr/>
          </p:nvSpPr>
          <p:spPr bwMode="auto">
            <a:xfrm>
              <a:off x="10582276" y="1471613"/>
              <a:ext cx="244475" cy="2301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endParaRPr>
            </a:p>
          </p:txBody>
        </p:sp>
        <p:sp>
          <p:nvSpPr>
            <p:cNvPr id="26" name="Rectangle 30"/>
            <p:cNvSpPr>
              <a:spLocks noChangeArrowheads="1"/>
            </p:cNvSpPr>
            <p:nvPr/>
          </p:nvSpPr>
          <p:spPr bwMode="auto">
            <a:xfrm>
              <a:off x="10582276" y="1471613"/>
              <a:ext cx="65088" cy="23018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endParaRPr>
            </a:p>
          </p:txBody>
        </p:sp>
        <p:sp>
          <p:nvSpPr>
            <p:cNvPr id="27" name="Freeform 31"/>
            <p:cNvSpPr>
              <a:spLocks/>
            </p:cNvSpPr>
            <p:nvPr/>
          </p:nvSpPr>
          <p:spPr bwMode="auto">
            <a:xfrm>
              <a:off x="10680701" y="1546225"/>
              <a:ext cx="47625" cy="88900"/>
            </a:xfrm>
            <a:custGeom>
              <a:avLst/>
              <a:gdLst>
                <a:gd name="T0" fmla="*/ 22 w 22"/>
                <a:gd name="T1" fmla="*/ 11 h 40"/>
                <a:gd name="T2" fmla="*/ 11 w 22"/>
                <a:gd name="T3" fmla="*/ 0 h 40"/>
                <a:gd name="T4" fmla="*/ 0 w 22"/>
                <a:gd name="T5" fmla="*/ 11 h 40"/>
                <a:gd name="T6" fmla="*/ 7 w 22"/>
                <a:gd name="T7" fmla="*/ 22 h 40"/>
                <a:gd name="T8" fmla="*/ 7 w 22"/>
                <a:gd name="T9" fmla="*/ 40 h 40"/>
                <a:gd name="T10" fmla="*/ 15 w 22"/>
                <a:gd name="T11" fmla="*/ 40 h 40"/>
                <a:gd name="T12" fmla="*/ 15 w 22"/>
                <a:gd name="T13" fmla="*/ 22 h 40"/>
                <a:gd name="T14" fmla="*/ 22 w 22"/>
                <a:gd name="T15" fmla="*/ 1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0">
                  <a:moveTo>
                    <a:pt x="22" y="11"/>
                  </a:moveTo>
                  <a:cubicBezTo>
                    <a:pt x="22" y="5"/>
                    <a:pt x="17" y="0"/>
                    <a:pt x="11" y="0"/>
                  </a:cubicBezTo>
                  <a:cubicBezTo>
                    <a:pt x="5" y="0"/>
                    <a:pt x="0" y="5"/>
                    <a:pt x="0" y="11"/>
                  </a:cubicBezTo>
                  <a:cubicBezTo>
                    <a:pt x="0" y="16"/>
                    <a:pt x="3" y="20"/>
                    <a:pt x="7" y="22"/>
                  </a:cubicBezTo>
                  <a:cubicBezTo>
                    <a:pt x="7" y="40"/>
                    <a:pt x="7" y="40"/>
                    <a:pt x="7" y="40"/>
                  </a:cubicBezTo>
                  <a:cubicBezTo>
                    <a:pt x="15" y="40"/>
                    <a:pt x="15" y="40"/>
                    <a:pt x="15" y="40"/>
                  </a:cubicBezTo>
                  <a:cubicBezTo>
                    <a:pt x="15" y="22"/>
                    <a:pt x="15" y="22"/>
                    <a:pt x="15" y="22"/>
                  </a:cubicBezTo>
                  <a:cubicBezTo>
                    <a:pt x="19" y="20"/>
                    <a:pt x="22" y="16"/>
                    <a:pt x="2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endParaRPr>
            </a:p>
          </p:txBody>
        </p:sp>
        <p:sp>
          <p:nvSpPr>
            <p:cNvPr id="28" name="Rectangle 32"/>
            <p:cNvSpPr>
              <a:spLocks noChangeArrowheads="1"/>
            </p:cNvSpPr>
            <p:nvPr/>
          </p:nvSpPr>
          <p:spPr bwMode="auto">
            <a:xfrm>
              <a:off x="10582276" y="1701800"/>
              <a:ext cx="242888" cy="301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endParaRPr>
            </a:p>
          </p:txBody>
        </p:sp>
      </p:grpSp>
      <p:sp>
        <p:nvSpPr>
          <p:cNvPr id="29" name="TextBox 28"/>
          <p:cNvSpPr txBox="1"/>
          <p:nvPr/>
        </p:nvSpPr>
        <p:spPr>
          <a:xfrm>
            <a:off x="3740451" y="6085265"/>
            <a:ext cx="2418103" cy="555531"/>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1836" kern="0" dirty="0">
                <a:solidFill>
                  <a:sysClr val="windowText" lastClr="000000"/>
                </a:solidFill>
                <a:latin typeface="+mj-lt"/>
              </a:rPr>
              <a:t>Encrypted</a:t>
            </a:r>
          </a:p>
        </p:txBody>
      </p:sp>
      <p:pic>
        <p:nvPicPr>
          <p:cNvPr id="30" name="Picture 29"/>
          <p:cNvPicPr>
            <a:picLocks noChangeAspect="1"/>
          </p:cNvPicPr>
          <p:nvPr/>
        </p:nvPicPr>
        <p:blipFill>
          <a:blip r:embed="rId3"/>
          <a:stretch>
            <a:fillRect/>
          </a:stretch>
        </p:blipFill>
        <p:spPr>
          <a:xfrm>
            <a:off x="1729974" y="4282156"/>
            <a:ext cx="731818" cy="933698"/>
          </a:xfrm>
          <a:prstGeom prst="rect">
            <a:avLst/>
          </a:prstGeom>
        </p:spPr>
      </p:pic>
      <p:pic>
        <p:nvPicPr>
          <p:cNvPr id="31" name="Picture 30"/>
          <p:cNvPicPr>
            <a:picLocks noChangeAspect="1"/>
          </p:cNvPicPr>
          <p:nvPr/>
        </p:nvPicPr>
        <p:blipFill>
          <a:blip r:embed="rId4"/>
          <a:stretch>
            <a:fillRect/>
          </a:stretch>
        </p:blipFill>
        <p:spPr>
          <a:xfrm>
            <a:off x="3110002" y="3324135"/>
            <a:ext cx="522129" cy="693453"/>
          </a:xfrm>
          <a:prstGeom prst="rect">
            <a:avLst/>
          </a:prstGeom>
        </p:spPr>
      </p:pic>
      <p:pic>
        <p:nvPicPr>
          <p:cNvPr id="32" name="Picture 31"/>
          <p:cNvPicPr>
            <a:picLocks noChangeAspect="1"/>
          </p:cNvPicPr>
          <p:nvPr/>
        </p:nvPicPr>
        <p:blipFill>
          <a:blip r:embed="rId5"/>
          <a:stretch>
            <a:fillRect/>
          </a:stretch>
        </p:blipFill>
        <p:spPr>
          <a:xfrm>
            <a:off x="1515114" y="1898173"/>
            <a:ext cx="1733614" cy="1733614"/>
          </a:xfrm>
          <a:prstGeom prst="rect">
            <a:avLst/>
          </a:prstGeom>
        </p:spPr>
      </p:pic>
      <p:pic>
        <p:nvPicPr>
          <p:cNvPr id="33" name="Picture 32"/>
          <p:cNvPicPr>
            <a:picLocks noChangeAspect="1"/>
          </p:cNvPicPr>
          <p:nvPr/>
        </p:nvPicPr>
        <p:blipFill>
          <a:blip r:embed="rId5"/>
          <a:stretch>
            <a:fillRect/>
          </a:stretch>
        </p:blipFill>
        <p:spPr>
          <a:xfrm>
            <a:off x="3545070" y="1872976"/>
            <a:ext cx="1733614" cy="1733614"/>
          </a:xfrm>
          <a:prstGeom prst="rect">
            <a:avLst/>
          </a:prstGeom>
        </p:spPr>
      </p:pic>
      <p:cxnSp>
        <p:nvCxnSpPr>
          <p:cNvPr id="34" name="Straight Arrow Connector 33"/>
          <p:cNvCxnSpPr/>
          <p:nvPr/>
        </p:nvCxnSpPr>
        <p:spPr>
          <a:xfrm>
            <a:off x="6148864" y="2327749"/>
            <a:ext cx="2750947" cy="3173"/>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6914549" y="1834372"/>
            <a:ext cx="1265172" cy="555531"/>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1836" kern="0" dirty="0">
                <a:solidFill>
                  <a:sysClr val="windowText" lastClr="000000"/>
                </a:solidFill>
                <a:latin typeface="+mj-lt"/>
              </a:rPr>
              <a:t>Block</a:t>
            </a:r>
          </a:p>
        </p:txBody>
      </p:sp>
      <p:sp>
        <p:nvSpPr>
          <p:cNvPr id="36" name="Multiply 35"/>
          <p:cNvSpPr/>
          <p:nvPr/>
        </p:nvSpPr>
        <p:spPr bwMode="auto">
          <a:xfrm>
            <a:off x="8390138" y="2389903"/>
            <a:ext cx="334793" cy="334793"/>
          </a:xfrm>
          <a:prstGeom prst="mathMultiply">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p:cNvSpPr txBox="1"/>
          <p:nvPr/>
        </p:nvSpPr>
        <p:spPr>
          <a:xfrm>
            <a:off x="1270082" y="5320798"/>
            <a:ext cx="1586468" cy="50299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1428" kern="0" dirty="0">
                <a:gradFill>
                  <a:gsLst>
                    <a:gs pos="2917">
                      <a:schemeClr val="tx1"/>
                    </a:gs>
                    <a:gs pos="30000">
                      <a:schemeClr val="tx1"/>
                    </a:gs>
                  </a:gsLst>
                  <a:lin ang="5400000" scaled="0"/>
                </a:gradFill>
              </a:rPr>
              <a:t>Local directory</a:t>
            </a:r>
          </a:p>
        </p:txBody>
      </p:sp>
      <p:grpSp>
        <p:nvGrpSpPr>
          <p:cNvPr id="14" name="Group 13"/>
          <p:cNvGrpSpPr/>
          <p:nvPr/>
        </p:nvGrpSpPr>
        <p:grpSpPr>
          <a:xfrm>
            <a:off x="9468872" y="4525130"/>
            <a:ext cx="2441054" cy="1851599"/>
            <a:chOff x="8166218" y="4744518"/>
            <a:chExt cx="2393745" cy="1815716"/>
          </a:xfrm>
        </p:grpSpPr>
        <p:pic>
          <p:nvPicPr>
            <p:cNvPr id="37" name="Picture 36"/>
            <p:cNvPicPr>
              <a:picLocks noChangeAspect="1"/>
            </p:cNvPicPr>
            <p:nvPr/>
          </p:nvPicPr>
          <p:blipFill>
            <a:blip r:embed="rId3"/>
            <a:stretch>
              <a:fillRect/>
            </a:stretch>
          </p:blipFill>
          <p:spPr>
            <a:xfrm>
              <a:off x="8224222" y="5609613"/>
              <a:ext cx="499796" cy="637670"/>
            </a:xfrm>
            <a:prstGeom prst="rect">
              <a:avLst/>
            </a:prstGeom>
          </p:spPr>
        </p:pic>
        <p:sp>
          <p:nvSpPr>
            <p:cNvPr id="39" name="TextBox 38"/>
            <p:cNvSpPr txBox="1"/>
            <p:nvPr/>
          </p:nvSpPr>
          <p:spPr>
            <a:xfrm>
              <a:off x="8858348" y="5586537"/>
              <a:ext cx="1701615" cy="973697"/>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dirty="0">
                  <a:gradFill>
                    <a:gsLst>
                      <a:gs pos="2917">
                        <a:schemeClr val="tx1"/>
                      </a:gs>
                      <a:gs pos="30000">
                        <a:schemeClr val="tx1"/>
                      </a:gs>
                    </a:gsLst>
                    <a:lin ang="5400000" scaled="0"/>
                  </a:gradFill>
                </a:rPr>
                <a:t>Remote </a:t>
              </a:r>
              <a:br>
                <a:rPr lang="en-US" sz="2448" kern="0" dirty="0">
                  <a:gradFill>
                    <a:gsLst>
                      <a:gs pos="2917">
                        <a:schemeClr val="tx1"/>
                      </a:gs>
                      <a:gs pos="30000">
                        <a:schemeClr val="tx1"/>
                      </a:gs>
                    </a:gsLst>
                    <a:lin ang="5400000" scaled="0"/>
                  </a:gradFill>
                </a:rPr>
              </a:br>
              <a:r>
                <a:rPr lang="en-US" sz="2448" kern="0" dirty="0">
                  <a:gradFill>
                    <a:gsLst>
                      <a:gs pos="2917">
                        <a:schemeClr val="tx1"/>
                      </a:gs>
                      <a:gs pos="30000">
                        <a:schemeClr val="tx1"/>
                      </a:gs>
                    </a:gsLst>
                    <a:lin ang="5400000" scaled="0"/>
                  </a:gradFill>
                </a:rPr>
                <a:t>File Share</a:t>
              </a:r>
            </a:p>
          </p:txBody>
        </p:sp>
        <p:sp>
          <p:nvSpPr>
            <p:cNvPr id="40" name="Freeform 81"/>
            <p:cNvSpPr>
              <a:spLocks noEditPoints="1"/>
            </p:cNvSpPr>
            <p:nvPr/>
          </p:nvSpPr>
          <p:spPr bwMode="black">
            <a:xfrm>
              <a:off x="8166218" y="4759927"/>
              <a:ext cx="620266" cy="488572"/>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chemeClr val="tx1"/>
            </a:solidFill>
            <a:ln>
              <a:noFill/>
            </a:ln>
            <a:extLst/>
          </p:spPr>
          <p:txBody>
            <a:bodyPr vert="horz" wrap="square" lIns="95122" tIns="47560" rIns="95122" bIns="47560" numCol="1" anchor="t" anchorCtr="0" compatLnSpc="1">
              <a:prstTxWarp prst="textNoShape">
                <a:avLst/>
              </a:prstTxWarp>
            </a:bodyPr>
            <a:lstStyle/>
            <a:p>
              <a:pPr defTabSz="932418">
                <a:defRPr/>
              </a:pPr>
              <a:endParaRPr lang="en-US" sz="1836" kern="0" dirty="0">
                <a:solidFill>
                  <a:srgbClr val="000000"/>
                </a:solidFill>
              </a:endParaRPr>
            </a:p>
          </p:txBody>
        </p:sp>
        <p:sp>
          <p:nvSpPr>
            <p:cNvPr id="41" name="TextBox 40"/>
            <p:cNvSpPr txBox="1"/>
            <p:nvPr/>
          </p:nvSpPr>
          <p:spPr>
            <a:xfrm>
              <a:off x="8858348" y="4744518"/>
              <a:ext cx="1110024" cy="634582"/>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dirty="0">
                  <a:gradFill>
                    <a:gsLst>
                      <a:gs pos="2917">
                        <a:schemeClr val="tx1"/>
                      </a:gs>
                      <a:gs pos="30000">
                        <a:schemeClr val="tx1"/>
                      </a:gs>
                    </a:gsLst>
                    <a:lin ang="5400000" scaled="0"/>
                  </a:gradFill>
                </a:rPr>
                <a:t>Email</a:t>
              </a:r>
            </a:p>
          </p:txBody>
        </p:sp>
      </p:grpSp>
      <p:grpSp>
        <p:nvGrpSpPr>
          <p:cNvPr id="7" name="Group 6"/>
          <p:cNvGrpSpPr/>
          <p:nvPr/>
        </p:nvGrpSpPr>
        <p:grpSpPr>
          <a:xfrm>
            <a:off x="9036796" y="1803340"/>
            <a:ext cx="2497902" cy="1034591"/>
            <a:chOff x="8213754" y="1809478"/>
            <a:chExt cx="2449493" cy="1014541"/>
          </a:xfrm>
        </p:grpSpPr>
        <p:sp>
          <p:nvSpPr>
            <p:cNvPr id="42" name="Rectangle 41"/>
            <p:cNvSpPr/>
            <p:nvPr/>
          </p:nvSpPr>
          <p:spPr bwMode="auto">
            <a:xfrm>
              <a:off x="8213754" y="1809478"/>
              <a:ext cx="2371241" cy="959631"/>
            </a:xfrm>
            <a:prstGeom prst="rect">
              <a:avLst/>
            </a:prstGeom>
            <a:noFill/>
            <a:ln w="381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8292006" y="1850419"/>
              <a:ext cx="2371241" cy="973600"/>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2448" kern="0" dirty="0">
                  <a:solidFill>
                    <a:sysClr val="windowText" lastClr="000000"/>
                  </a:solidFill>
                  <a:latin typeface="+mj-lt"/>
                </a:rPr>
                <a:t>Private Data &amp; Apps</a:t>
              </a:r>
            </a:p>
          </p:txBody>
        </p:sp>
      </p:grpSp>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11189" y="4221410"/>
            <a:ext cx="1084880" cy="1084880"/>
          </a:xfrm>
          <a:prstGeom prst="rect">
            <a:avLst/>
          </a:prstGeom>
        </p:spPr>
      </p:pic>
      <p:grpSp>
        <p:nvGrpSpPr>
          <p:cNvPr id="9" name="Group 8"/>
          <p:cNvGrpSpPr/>
          <p:nvPr/>
        </p:nvGrpSpPr>
        <p:grpSpPr>
          <a:xfrm>
            <a:off x="9468872" y="3388695"/>
            <a:ext cx="1987085" cy="748015"/>
            <a:chOff x="8245148" y="3354304"/>
            <a:chExt cx="1948575" cy="733520"/>
          </a:xfrm>
        </p:grpSpPr>
        <p:pic>
          <p:nvPicPr>
            <p:cNvPr id="46" name="Picture 45"/>
            <p:cNvPicPr>
              <a:picLocks noChangeAspect="1"/>
            </p:cNvPicPr>
            <p:nvPr/>
          </p:nvPicPr>
          <p:blipFill>
            <a:blip r:embed="rId7"/>
            <a:stretch>
              <a:fillRect/>
            </a:stretch>
          </p:blipFill>
          <p:spPr>
            <a:xfrm>
              <a:off x="8245148" y="3517721"/>
              <a:ext cx="810000" cy="371250"/>
            </a:xfrm>
            <a:prstGeom prst="rect">
              <a:avLst/>
            </a:prstGeom>
          </p:spPr>
        </p:pic>
        <p:sp>
          <p:nvSpPr>
            <p:cNvPr id="47" name="TextBox 46"/>
            <p:cNvSpPr txBox="1"/>
            <p:nvPr/>
          </p:nvSpPr>
          <p:spPr>
            <a:xfrm>
              <a:off x="9261657" y="3354304"/>
              <a:ext cx="932066" cy="63458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dirty="0">
                  <a:gradFill>
                    <a:gsLst>
                      <a:gs pos="2917">
                        <a:schemeClr val="tx1"/>
                      </a:gs>
                      <a:gs pos="30000">
                        <a:schemeClr val="tx1"/>
                      </a:gs>
                    </a:gsLst>
                    <a:lin ang="5400000" scaled="0"/>
                  </a:gradFill>
                </a:rPr>
                <a:t>USB</a:t>
              </a:r>
            </a:p>
          </p:txBody>
        </p:sp>
        <p:grpSp>
          <p:nvGrpSpPr>
            <p:cNvPr id="49" name="Group 48"/>
            <p:cNvGrpSpPr/>
            <p:nvPr/>
          </p:nvGrpSpPr>
          <p:grpSpPr>
            <a:xfrm>
              <a:off x="8911411" y="3638055"/>
              <a:ext cx="328120" cy="449769"/>
              <a:chOff x="10582276" y="1304925"/>
              <a:chExt cx="244475" cy="427038"/>
            </a:xfrm>
          </p:grpSpPr>
          <p:sp>
            <p:nvSpPr>
              <p:cNvPr id="51" name="Freeform 28"/>
              <p:cNvSpPr>
                <a:spLocks/>
              </p:cNvSpPr>
              <p:nvPr/>
            </p:nvSpPr>
            <p:spPr bwMode="auto">
              <a:xfrm>
                <a:off x="10628313" y="1304925"/>
                <a:ext cx="152400" cy="174625"/>
              </a:xfrm>
              <a:custGeom>
                <a:avLst/>
                <a:gdLst>
                  <a:gd name="T0" fmla="*/ 68 w 68"/>
                  <a:gd name="T1" fmla="*/ 78 h 78"/>
                  <a:gd name="T2" fmla="*/ 53 w 68"/>
                  <a:gd name="T3" fmla="*/ 78 h 78"/>
                  <a:gd name="T4" fmla="*/ 53 w 68"/>
                  <a:gd name="T5" fmla="*/ 34 h 78"/>
                  <a:gd name="T6" fmla="*/ 34 w 68"/>
                  <a:gd name="T7" fmla="*/ 15 h 78"/>
                  <a:gd name="T8" fmla="*/ 15 w 68"/>
                  <a:gd name="T9" fmla="*/ 34 h 78"/>
                  <a:gd name="T10" fmla="*/ 15 w 68"/>
                  <a:gd name="T11" fmla="*/ 78 h 78"/>
                  <a:gd name="T12" fmla="*/ 0 w 68"/>
                  <a:gd name="T13" fmla="*/ 78 h 78"/>
                  <a:gd name="T14" fmla="*/ 0 w 68"/>
                  <a:gd name="T15" fmla="*/ 34 h 78"/>
                  <a:gd name="T16" fmla="*/ 34 w 68"/>
                  <a:gd name="T17" fmla="*/ 0 h 78"/>
                  <a:gd name="T18" fmla="*/ 68 w 68"/>
                  <a:gd name="T19" fmla="*/ 34 h 78"/>
                  <a:gd name="T20" fmla="*/ 68 w 68"/>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78">
                    <a:moveTo>
                      <a:pt x="68" y="78"/>
                    </a:moveTo>
                    <a:cubicBezTo>
                      <a:pt x="53" y="78"/>
                      <a:pt x="53" y="78"/>
                      <a:pt x="53" y="78"/>
                    </a:cubicBezTo>
                    <a:cubicBezTo>
                      <a:pt x="53" y="34"/>
                      <a:pt x="53" y="34"/>
                      <a:pt x="53" y="34"/>
                    </a:cubicBezTo>
                    <a:cubicBezTo>
                      <a:pt x="53" y="23"/>
                      <a:pt x="44" y="15"/>
                      <a:pt x="34" y="15"/>
                    </a:cubicBezTo>
                    <a:cubicBezTo>
                      <a:pt x="23" y="15"/>
                      <a:pt x="15" y="23"/>
                      <a:pt x="15" y="34"/>
                    </a:cubicBezTo>
                    <a:cubicBezTo>
                      <a:pt x="15" y="78"/>
                      <a:pt x="15" y="78"/>
                      <a:pt x="15" y="78"/>
                    </a:cubicBezTo>
                    <a:cubicBezTo>
                      <a:pt x="0" y="78"/>
                      <a:pt x="0" y="78"/>
                      <a:pt x="0" y="78"/>
                    </a:cubicBezTo>
                    <a:cubicBezTo>
                      <a:pt x="0" y="34"/>
                      <a:pt x="0" y="34"/>
                      <a:pt x="0" y="34"/>
                    </a:cubicBezTo>
                    <a:cubicBezTo>
                      <a:pt x="0" y="15"/>
                      <a:pt x="15" y="0"/>
                      <a:pt x="34" y="0"/>
                    </a:cubicBezTo>
                    <a:cubicBezTo>
                      <a:pt x="53" y="0"/>
                      <a:pt x="68" y="15"/>
                      <a:pt x="68" y="34"/>
                    </a:cubicBezTo>
                    <a:lnTo>
                      <a:pt x="68" y="7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endParaRPr>
              </a:p>
            </p:txBody>
          </p:sp>
          <p:sp>
            <p:nvSpPr>
              <p:cNvPr id="53" name="Rectangle 29"/>
              <p:cNvSpPr>
                <a:spLocks noChangeArrowheads="1"/>
              </p:cNvSpPr>
              <p:nvPr/>
            </p:nvSpPr>
            <p:spPr bwMode="auto">
              <a:xfrm>
                <a:off x="10582276" y="1471613"/>
                <a:ext cx="244475" cy="2301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endParaRPr>
              </a:p>
            </p:txBody>
          </p:sp>
          <p:sp>
            <p:nvSpPr>
              <p:cNvPr id="54" name="Rectangle 30"/>
              <p:cNvSpPr>
                <a:spLocks noChangeArrowheads="1"/>
              </p:cNvSpPr>
              <p:nvPr/>
            </p:nvSpPr>
            <p:spPr bwMode="auto">
              <a:xfrm>
                <a:off x="10582276" y="1471613"/>
                <a:ext cx="65088" cy="23018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endParaRPr>
              </a:p>
            </p:txBody>
          </p:sp>
          <p:sp>
            <p:nvSpPr>
              <p:cNvPr id="55" name="Freeform 31"/>
              <p:cNvSpPr>
                <a:spLocks/>
              </p:cNvSpPr>
              <p:nvPr/>
            </p:nvSpPr>
            <p:spPr bwMode="auto">
              <a:xfrm>
                <a:off x="10680701" y="1546225"/>
                <a:ext cx="47625" cy="88900"/>
              </a:xfrm>
              <a:custGeom>
                <a:avLst/>
                <a:gdLst>
                  <a:gd name="T0" fmla="*/ 22 w 22"/>
                  <a:gd name="T1" fmla="*/ 11 h 40"/>
                  <a:gd name="T2" fmla="*/ 11 w 22"/>
                  <a:gd name="T3" fmla="*/ 0 h 40"/>
                  <a:gd name="T4" fmla="*/ 0 w 22"/>
                  <a:gd name="T5" fmla="*/ 11 h 40"/>
                  <a:gd name="T6" fmla="*/ 7 w 22"/>
                  <a:gd name="T7" fmla="*/ 22 h 40"/>
                  <a:gd name="T8" fmla="*/ 7 w 22"/>
                  <a:gd name="T9" fmla="*/ 40 h 40"/>
                  <a:gd name="T10" fmla="*/ 15 w 22"/>
                  <a:gd name="T11" fmla="*/ 40 h 40"/>
                  <a:gd name="T12" fmla="*/ 15 w 22"/>
                  <a:gd name="T13" fmla="*/ 22 h 40"/>
                  <a:gd name="T14" fmla="*/ 22 w 22"/>
                  <a:gd name="T15" fmla="*/ 1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0">
                    <a:moveTo>
                      <a:pt x="22" y="11"/>
                    </a:moveTo>
                    <a:cubicBezTo>
                      <a:pt x="22" y="5"/>
                      <a:pt x="17" y="0"/>
                      <a:pt x="11" y="0"/>
                    </a:cubicBezTo>
                    <a:cubicBezTo>
                      <a:pt x="5" y="0"/>
                      <a:pt x="0" y="5"/>
                      <a:pt x="0" y="11"/>
                    </a:cubicBezTo>
                    <a:cubicBezTo>
                      <a:pt x="0" y="16"/>
                      <a:pt x="3" y="20"/>
                      <a:pt x="7" y="22"/>
                    </a:cubicBezTo>
                    <a:cubicBezTo>
                      <a:pt x="7" y="40"/>
                      <a:pt x="7" y="40"/>
                      <a:pt x="7" y="40"/>
                    </a:cubicBezTo>
                    <a:cubicBezTo>
                      <a:pt x="15" y="40"/>
                      <a:pt x="15" y="40"/>
                      <a:pt x="15" y="40"/>
                    </a:cubicBezTo>
                    <a:cubicBezTo>
                      <a:pt x="15" y="22"/>
                      <a:pt x="15" y="22"/>
                      <a:pt x="15" y="22"/>
                    </a:cubicBezTo>
                    <a:cubicBezTo>
                      <a:pt x="19" y="20"/>
                      <a:pt x="22" y="16"/>
                      <a:pt x="2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endParaRPr>
              </a:p>
            </p:txBody>
          </p:sp>
          <p:sp>
            <p:nvSpPr>
              <p:cNvPr id="56" name="Rectangle 32"/>
              <p:cNvSpPr>
                <a:spLocks noChangeArrowheads="1"/>
              </p:cNvSpPr>
              <p:nvPr/>
            </p:nvSpPr>
            <p:spPr bwMode="auto">
              <a:xfrm>
                <a:off x="10582276" y="1701800"/>
                <a:ext cx="242888" cy="301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endParaRPr>
              </a:p>
            </p:txBody>
          </p:sp>
        </p:grpSp>
      </p:grpSp>
      <p:cxnSp>
        <p:nvCxnSpPr>
          <p:cNvPr id="57" name="Straight Arrow Connector 56"/>
          <p:cNvCxnSpPr/>
          <p:nvPr/>
        </p:nvCxnSpPr>
        <p:spPr>
          <a:xfrm flipV="1">
            <a:off x="6200912" y="3794767"/>
            <a:ext cx="2835884" cy="1"/>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sp>
        <p:nvSpPr>
          <p:cNvPr id="58" name="TextBox 57"/>
          <p:cNvSpPr txBox="1"/>
          <p:nvPr/>
        </p:nvSpPr>
        <p:spPr>
          <a:xfrm>
            <a:off x="5909177" y="3087925"/>
            <a:ext cx="3290354" cy="819902"/>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1836" kern="0" dirty="0">
                <a:solidFill>
                  <a:sysClr val="windowText" lastClr="000000"/>
                </a:solidFill>
                <a:latin typeface="+mj-lt"/>
              </a:rPr>
              <a:t>Can copy/paste but encrypted</a:t>
            </a:r>
          </a:p>
        </p:txBody>
      </p:sp>
      <p:sp>
        <p:nvSpPr>
          <p:cNvPr id="61" name="TextBox 60"/>
          <p:cNvSpPr txBox="1"/>
          <p:nvPr/>
        </p:nvSpPr>
        <p:spPr>
          <a:xfrm>
            <a:off x="6053712" y="4530133"/>
            <a:ext cx="3001284" cy="819826"/>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1836" kern="0" dirty="0">
                <a:solidFill>
                  <a:sysClr val="windowText" lastClr="000000"/>
                </a:solidFill>
                <a:latin typeface="+mj-lt"/>
              </a:rPr>
              <a:t>Can attach and/or transfer the data decrypted</a:t>
            </a:r>
          </a:p>
        </p:txBody>
      </p:sp>
      <p:sp>
        <p:nvSpPr>
          <p:cNvPr id="62" name="TextBox 61"/>
          <p:cNvSpPr txBox="1"/>
          <p:nvPr/>
        </p:nvSpPr>
        <p:spPr>
          <a:xfrm>
            <a:off x="2774022" y="5125022"/>
            <a:ext cx="1359215" cy="704672"/>
          </a:xfrm>
          <a:prstGeom prst="rect">
            <a:avLst/>
          </a:prstGeom>
          <a:noFill/>
        </p:spPr>
        <p:txBody>
          <a:bodyPr wrap="none" lIns="186494" tIns="149196" rIns="186494" bIns="149196" rtlCol="0">
            <a:spAutoFit/>
          </a:bodyPr>
          <a:lstStyle/>
          <a:p>
            <a:pPr algn="ctr" defTabSz="932418">
              <a:lnSpc>
                <a:spcPct val="90000"/>
              </a:lnSpc>
              <a:spcAft>
                <a:spcPts val="612"/>
              </a:spcAft>
              <a:defRPr/>
            </a:pPr>
            <a:r>
              <a:rPr lang="en-US" sz="1428" kern="0" dirty="0">
                <a:gradFill>
                  <a:gsLst>
                    <a:gs pos="2917">
                      <a:schemeClr val="tx1"/>
                    </a:gs>
                    <a:gs pos="30000">
                      <a:schemeClr val="tx1"/>
                    </a:gs>
                  </a:gsLst>
                  <a:lin ang="5400000" scaled="0"/>
                </a:gradFill>
              </a:rPr>
              <a:t>OneDrive </a:t>
            </a:r>
            <a:br>
              <a:rPr lang="en-US" sz="1428" kern="0" dirty="0">
                <a:gradFill>
                  <a:gsLst>
                    <a:gs pos="2917">
                      <a:schemeClr val="tx1"/>
                    </a:gs>
                    <a:gs pos="30000">
                      <a:schemeClr val="tx1"/>
                    </a:gs>
                  </a:gsLst>
                  <a:lin ang="5400000" scaled="0"/>
                </a:gradFill>
              </a:rPr>
            </a:br>
            <a:r>
              <a:rPr lang="en-US" sz="1428" kern="0" dirty="0">
                <a:gradFill>
                  <a:gsLst>
                    <a:gs pos="2917">
                      <a:schemeClr val="tx1"/>
                    </a:gs>
                    <a:gs pos="30000">
                      <a:schemeClr val="tx1"/>
                    </a:gs>
                  </a:gsLst>
                  <a:lin ang="5400000" scaled="0"/>
                </a:gradFill>
              </a:rPr>
              <a:t>for Business</a:t>
            </a:r>
          </a:p>
        </p:txBody>
      </p:sp>
      <p:cxnSp>
        <p:nvCxnSpPr>
          <p:cNvPr id="72" name="Straight Arrow Connector 71"/>
          <p:cNvCxnSpPr/>
          <p:nvPr/>
        </p:nvCxnSpPr>
        <p:spPr>
          <a:xfrm>
            <a:off x="6219421" y="5278192"/>
            <a:ext cx="2750947" cy="3173"/>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84118" y="4525131"/>
            <a:ext cx="635945" cy="624559"/>
          </a:xfrm>
          <a:prstGeom prst="rect">
            <a:avLst/>
          </a:prstGeom>
        </p:spPr>
      </p:pic>
      <p:sp>
        <p:nvSpPr>
          <p:cNvPr id="75" name="TextBox 74"/>
          <p:cNvSpPr txBox="1"/>
          <p:nvPr/>
        </p:nvSpPr>
        <p:spPr>
          <a:xfrm>
            <a:off x="4297683" y="5284615"/>
            <a:ext cx="786995" cy="50299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1428" kern="0" dirty="0">
                <a:gradFill>
                  <a:gsLst>
                    <a:gs pos="2917">
                      <a:schemeClr val="tx1"/>
                    </a:gs>
                    <a:gs pos="30000">
                      <a:schemeClr val="tx1"/>
                    </a:gs>
                  </a:gsLst>
                  <a:lin ang="5400000" scaled="0"/>
                </a:gradFill>
              </a:rPr>
              <a:t>Excel</a:t>
            </a:r>
          </a:p>
        </p:txBody>
      </p:sp>
    </p:spTree>
    <p:extLst>
      <p:ext uri="{BB962C8B-B14F-4D97-AF65-F5344CB8AC3E}">
        <p14:creationId xmlns:p14="http://schemas.microsoft.com/office/powerpoint/2010/main" val="18896032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WIP Protection Use Cases – Copy / Paste</a:t>
            </a:r>
          </a:p>
        </p:txBody>
      </p:sp>
      <p:pic>
        <p:nvPicPr>
          <p:cNvPr id="48" name="Picture 47"/>
          <p:cNvPicPr>
            <a:picLocks noChangeAspect="1"/>
          </p:cNvPicPr>
          <p:nvPr/>
        </p:nvPicPr>
        <p:blipFill>
          <a:blip r:embed="rId3"/>
          <a:stretch>
            <a:fillRect/>
          </a:stretch>
        </p:blipFill>
        <p:spPr>
          <a:xfrm>
            <a:off x="9158054" y="1630583"/>
            <a:ext cx="1733614" cy="1733614"/>
          </a:xfrm>
          <a:prstGeom prst="rect">
            <a:avLst/>
          </a:prstGeom>
        </p:spPr>
      </p:pic>
      <p:pic>
        <p:nvPicPr>
          <p:cNvPr id="50" name="Picture 49"/>
          <p:cNvPicPr>
            <a:picLocks noChangeAspect="1"/>
          </p:cNvPicPr>
          <p:nvPr/>
        </p:nvPicPr>
        <p:blipFill>
          <a:blip r:embed="rId4"/>
          <a:stretch>
            <a:fillRect/>
          </a:stretch>
        </p:blipFill>
        <p:spPr>
          <a:xfrm>
            <a:off x="6785176" y="1963542"/>
            <a:ext cx="803913" cy="1067697"/>
          </a:xfrm>
          <a:prstGeom prst="rect">
            <a:avLst/>
          </a:prstGeom>
        </p:spPr>
      </p:pic>
      <p:sp>
        <p:nvSpPr>
          <p:cNvPr id="6" name="TextBox 5"/>
          <p:cNvSpPr txBox="1"/>
          <p:nvPr/>
        </p:nvSpPr>
        <p:spPr>
          <a:xfrm>
            <a:off x="282992" y="3471724"/>
            <a:ext cx="5935246" cy="1165594"/>
          </a:xfrm>
          <a:prstGeom prst="rect">
            <a:avLst/>
          </a:prstGeom>
          <a:noFill/>
        </p:spPr>
        <p:txBody>
          <a:bodyPr wrap="square" lIns="186494" tIns="149196" rIns="186494" bIns="149196" rtlCol="0">
            <a:spAutoFit/>
          </a:bodyPr>
          <a:lstStyle/>
          <a:p>
            <a:pPr defTabSz="932418">
              <a:lnSpc>
                <a:spcPct val="90000"/>
              </a:lnSpc>
              <a:spcAft>
                <a:spcPts val="612"/>
              </a:spcAft>
            </a:pPr>
            <a:r>
              <a:rPr lang="en-US" sz="2040" kern="0" dirty="0">
                <a:gradFill>
                  <a:gsLst>
                    <a:gs pos="2917">
                      <a:schemeClr val="tx1"/>
                    </a:gs>
                    <a:gs pos="30000">
                      <a:schemeClr val="tx1"/>
                    </a:gs>
                  </a:gsLst>
                  <a:lin ang="5400000" scaled="0"/>
                </a:gradFill>
              </a:rPr>
              <a:t>Copy content from an organization’s Word document and paste it into the Excel Online tab of the Edge browser.</a:t>
            </a:r>
          </a:p>
        </p:txBody>
      </p:sp>
      <p:sp>
        <p:nvSpPr>
          <p:cNvPr id="52" name="TextBox 51"/>
          <p:cNvSpPr txBox="1"/>
          <p:nvPr/>
        </p:nvSpPr>
        <p:spPr>
          <a:xfrm>
            <a:off x="277873" y="1026638"/>
            <a:ext cx="4842307" cy="583778"/>
          </a:xfrm>
          <a:prstGeom prst="rect">
            <a:avLst/>
          </a:prstGeom>
          <a:noFill/>
        </p:spPr>
        <p:txBody>
          <a:bodyPr wrap="square" lIns="186494" tIns="149196" rIns="186494" bIns="149196" rtlCol="0">
            <a:spAutoFit/>
          </a:bodyPr>
          <a:lstStyle/>
          <a:p>
            <a:pPr defTabSz="932418">
              <a:lnSpc>
                <a:spcPct val="90000"/>
              </a:lnSpc>
              <a:spcAft>
                <a:spcPts val="612"/>
              </a:spcAft>
            </a:pPr>
            <a:r>
              <a:rPr lang="en-US" sz="2040" b="1" kern="0" dirty="0">
                <a:gradFill>
                  <a:gsLst>
                    <a:gs pos="2917">
                      <a:schemeClr val="tx1"/>
                    </a:gs>
                    <a:gs pos="30000">
                      <a:schemeClr val="tx1"/>
                    </a:gs>
                  </a:gsLst>
                  <a:lin ang="5400000" scaled="0"/>
                </a:gradFill>
              </a:rPr>
              <a:t>Enlightened app to Enlightened app</a:t>
            </a:r>
          </a:p>
        </p:txBody>
      </p:sp>
      <p:sp>
        <p:nvSpPr>
          <p:cNvPr id="60" name="TextBox 59"/>
          <p:cNvSpPr txBox="1"/>
          <p:nvPr/>
        </p:nvSpPr>
        <p:spPr>
          <a:xfrm>
            <a:off x="9295377" y="6378441"/>
            <a:ext cx="4154767" cy="470789"/>
          </a:xfrm>
          <a:prstGeom prst="rect">
            <a:avLst/>
          </a:prstGeom>
          <a:noFill/>
        </p:spPr>
        <p:txBody>
          <a:bodyPr wrap="square" lIns="186494" tIns="149196" rIns="186494" bIns="149196" rtlCol="0">
            <a:spAutoFit/>
          </a:bodyPr>
          <a:lstStyle/>
          <a:p>
            <a:pPr defTabSz="932418">
              <a:lnSpc>
                <a:spcPct val="90000"/>
              </a:lnSpc>
              <a:spcAft>
                <a:spcPts val="612"/>
              </a:spcAft>
            </a:pPr>
            <a:r>
              <a:rPr lang="en-US" sz="1224" kern="0" dirty="0">
                <a:gradFill>
                  <a:gsLst>
                    <a:gs pos="2917">
                      <a:schemeClr val="tx1"/>
                    </a:gs>
                    <a:gs pos="30000">
                      <a:schemeClr val="tx1"/>
                    </a:gs>
                  </a:gsLst>
                  <a:lin ang="5400000" scaled="0"/>
                </a:gradFill>
              </a:rPr>
              <a:t>*depending on policy’s protection mode</a:t>
            </a:r>
          </a:p>
        </p:txBody>
      </p:sp>
      <p:sp>
        <p:nvSpPr>
          <p:cNvPr id="69" name="TextBox 68"/>
          <p:cNvSpPr txBox="1"/>
          <p:nvPr/>
        </p:nvSpPr>
        <p:spPr>
          <a:xfrm>
            <a:off x="277873" y="1882516"/>
            <a:ext cx="5940365" cy="1165594"/>
          </a:xfrm>
          <a:prstGeom prst="rect">
            <a:avLst/>
          </a:prstGeom>
          <a:noFill/>
        </p:spPr>
        <p:txBody>
          <a:bodyPr wrap="square" lIns="186494" tIns="149196" rIns="186494" bIns="149196" rtlCol="0">
            <a:spAutoFit/>
          </a:bodyPr>
          <a:lstStyle/>
          <a:p>
            <a:pPr defTabSz="932418">
              <a:lnSpc>
                <a:spcPct val="90000"/>
              </a:lnSpc>
              <a:spcAft>
                <a:spcPts val="612"/>
              </a:spcAft>
            </a:pPr>
            <a:r>
              <a:rPr lang="en-US" sz="2040" kern="0" dirty="0">
                <a:gradFill>
                  <a:gsLst>
                    <a:gs pos="2917">
                      <a:schemeClr val="tx1"/>
                    </a:gs>
                    <a:gs pos="30000">
                      <a:schemeClr val="tx1"/>
                    </a:gs>
                  </a:gsLst>
                  <a:lin ang="5400000" scaled="0"/>
                </a:gradFill>
              </a:rPr>
              <a:t>Copy content from an organization’s Word document and then paste it into the Facebook tab of the Edge browser.</a:t>
            </a:r>
          </a:p>
        </p:txBody>
      </p:sp>
      <p:sp>
        <p:nvSpPr>
          <p:cNvPr id="71" name="TextBox 70"/>
          <p:cNvSpPr txBox="1"/>
          <p:nvPr/>
        </p:nvSpPr>
        <p:spPr>
          <a:xfrm>
            <a:off x="277872" y="5060933"/>
            <a:ext cx="5940365" cy="1165718"/>
          </a:xfrm>
          <a:prstGeom prst="rect">
            <a:avLst/>
          </a:prstGeom>
          <a:noFill/>
        </p:spPr>
        <p:txBody>
          <a:bodyPr wrap="square" lIns="186494" tIns="149196" rIns="186494" bIns="149196" rtlCol="0">
            <a:spAutoFit/>
          </a:bodyPr>
          <a:lstStyle/>
          <a:p>
            <a:pPr defTabSz="932418">
              <a:lnSpc>
                <a:spcPct val="90000"/>
              </a:lnSpc>
              <a:spcAft>
                <a:spcPts val="612"/>
              </a:spcAft>
            </a:pPr>
            <a:r>
              <a:rPr lang="en-US" sz="2040" kern="0" dirty="0">
                <a:gradFill>
                  <a:gsLst>
                    <a:gs pos="2917">
                      <a:schemeClr val="tx1"/>
                    </a:gs>
                    <a:gs pos="30000">
                      <a:schemeClr val="tx1"/>
                    </a:gs>
                  </a:gsLst>
                  <a:lin ang="5400000" scaled="0"/>
                </a:gradFill>
              </a:rPr>
              <a:t>Copy content from personal Word document and paste it into the Excel Online tab of the Edge browser.</a:t>
            </a:r>
          </a:p>
        </p:txBody>
      </p:sp>
      <p:cxnSp>
        <p:nvCxnSpPr>
          <p:cNvPr id="73" name="Straight Arrow Connector 72"/>
          <p:cNvCxnSpPr>
            <a:stCxn id="50" idx="3"/>
            <a:endCxn id="48" idx="1"/>
          </p:cNvCxnSpPr>
          <p:nvPr/>
        </p:nvCxnSpPr>
        <p:spPr>
          <a:xfrm>
            <a:off x="7589089" y="2497390"/>
            <a:ext cx="1568966"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7589088" y="2088445"/>
            <a:ext cx="1144401" cy="555531"/>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1836" kern="0" dirty="0">
                <a:solidFill>
                  <a:sysClr val="windowText" lastClr="000000"/>
                </a:solidFill>
                <a:latin typeface="+mj-lt"/>
              </a:rPr>
              <a:t>Block*</a:t>
            </a:r>
          </a:p>
        </p:txBody>
      </p:sp>
      <p:sp>
        <p:nvSpPr>
          <p:cNvPr id="77" name="Multiply 76"/>
          <p:cNvSpPr/>
          <p:nvPr/>
        </p:nvSpPr>
        <p:spPr bwMode="auto">
          <a:xfrm>
            <a:off x="8610978" y="2476578"/>
            <a:ext cx="334793" cy="334793"/>
          </a:xfrm>
          <a:prstGeom prst="mathMultiply">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3"/>
          <a:stretch>
            <a:fillRect/>
          </a:stretch>
        </p:blipFill>
        <p:spPr>
          <a:xfrm>
            <a:off x="9158054" y="3124793"/>
            <a:ext cx="1733614" cy="1733614"/>
          </a:xfrm>
          <a:prstGeom prst="rect">
            <a:avLst/>
          </a:prstGeom>
        </p:spPr>
      </p:pic>
      <p:pic>
        <p:nvPicPr>
          <p:cNvPr id="80" name="Picture 79"/>
          <p:cNvPicPr>
            <a:picLocks noChangeAspect="1"/>
          </p:cNvPicPr>
          <p:nvPr/>
        </p:nvPicPr>
        <p:blipFill>
          <a:blip r:embed="rId4"/>
          <a:stretch>
            <a:fillRect/>
          </a:stretch>
        </p:blipFill>
        <p:spPr>
          <a:xfrm>
            <a:off x="6785176" y="3457752"/>
            <a:ext cx="803913" cy="1067697"/>
          </a:xfrm>
          <a:prstGeom prst="rect">
            <a:avLst/>
          </a:prstGeom>
        </p:spPr>
      </p:pic>
      <p:cxnSp>
        <p:nvCxnSpPr>
          <p:cNvPr id="81" name="Straight Arrow Connector 80"/>
          <p:cNvCxnSpPr>
            <a:stCxn id="80" idx="3"/>
            <a:endCxn id="79" idx="1"/>
          </p:cNvCxnSpPr>
          <p:nvPr/>
        </p:nvCxnSpPr>
        <p:spPr>
          <a:xfrm>
            <a:off x="7589089" y="3991600"/>
            <a:ext cx="1568966"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pic>
        <p:nvPicPr>
          <p:cNvPr id="82" name="Picture 81"/>
          <p:cNvPicPr>
            <a:picLocks noChangeAspect="1"/>
          </p:cNvPicPr>
          <p:nvPr/>
        </p:nvPicPr>
        <p:blipFill>
          <a:blip r:embed="rId3"/>
          <a:stretch>
            <a:fillRect/>
          </a:stretch>
        </p:blipFill>
        <p:spPr>
          <a:xfrm>
            <a:off x="9158054" y="4620447"/>
            <a:ext cx="1733614" cy="1733614"/>
          </a:xfrm>
          <a:prstGeom prst="rect">
            <a:avLst/>
          </a:prstGeom>
        </p:spPr>
      </p:pic>
      <p:pic>
        <p:nvPicPr>
          <p:cNvPr id="83" name="Picture 82"/>
          <p:cNvPicPr>
            <a:picLocks noChangeAspect="1"/>
          </p:cNvPicPr>
          <p:nvPr/>
        </p:nvPicPr>
        <p:blipFill>
          <a:blip r:embed="rId4"/>
          <a:stretch>
            <a:fillRect/>
          </a:stretch>
        </p:blipFill>
        <p:spPr>
          <a:xfrm>
            <a:off x="6785176" y="4953407"/>
            <a:ext cx="803913" cy="1067697"/>
          </a:xfrm>
          <a:prstGeom prst="rect">
            <a:avLst/>
          </a:prstGeom>
        </p:spPr>
      </p:pic>
      <p:cxnSp>
        <p:nvCxnSpPr>
          <p:cNvPr id="84" name="Straight Arrow Connector 83"/>
          <p:cNvCxnSpPr>
            <a:stCxn id="83" idx="3"/>
            <a:endCxn id="82" idx="1"/>
          </p:cNvCxnSpPr>
          <p:nvPr/>
        </p:nvCxnSpPr>
        <p:spPr>
          <a:xfrm>
            <a:off x="7589089" y="5487254"/>
            <a:ext cx="1568966"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8461059" y="3815889"/>
            <a:ext cx="834317" cy="762351"/>
          </a:xfrm>
          <a:prstGeom prst="rect">
            <a:avLst/>
          </a:prstGeom>
          <a:noFill/>
        </p:spPr>
        <p:txBody>
          <a:bodyPr wrap="square" lIns="186494" tIns="149196" rIns="186494" bIns="149196" rtlCol="0">
            <a:spAutoFit/>
          </a:bodyPr>
          <a:lstStyle/>
          <a:p>
            <a:pPr defTabSz="932418">
              <a:lnSpc>
                <a:spcPct val="90000"/>
              </a:lnSpc>
              <a:spcAft>
                <a:spcPts val="612"/>
              </a:spcAft>
            </a:pPr>
            <a:r>
              <a:rPr lang="en-US" sz="3264" kern="0" dirty="0">
                <a:solidFill>
                  <a:srgbClr val="00B050"/>
                </a:solidFill>
                <a:latin typeface="Marlett" pitchFamily="2" charset="2"/>
              </a:rPr>
              <a:t>a</a:t>
            </a:r>
          </a:p>
        </p:txBody>
      </p:sp>
      <p:sp>
        <p:nvSpPr>
          <p:cNvPr id="86" name="TextBox 85"/>
          <p:cNvSpPr txBox="1"/>
          <p:nvPr/>
        </p:nvSpPr>
        <p:spPr>
          <a:xfrm>
            <a:off x="8454996" y="5310099"/>
            <a:ext cx="834317" cy="762351"/>
          </a:xfrm>
          <a:prstGeom prst="rect">
            <a:avLst/>
          </a:prstGeom>
          <a:noFill/>
        </p:spPr>
        <p:txBody>
          <a:bodyPr wrap="square" lIns="186494" tIns="149196" rIns="186494" bIns="149196" rtlCol="0">
            <a:spAutoFit/>
          </a:bodyPr>
          <a:lstStyle/>
          <a:p>
            <a:pPr defTabSz="932418">
              <a:lnSpc>
                <a:spcPct val="90000"/>
              </a:lnSpc>
              <a:spcAft>
                <a:spcPts val="612"/>
              </a:spcAft>
            </a:pPr>
            <a:r>
              <a:rPr lang="en-US" sz="3264" kern="0" dirty="0">
                <a:solidFill>
                  <a:srgbClr val="00B050"/>
                </a:solidFill>
                <a:latin typeface="Marlett" pitchFamily="2" charset="2"/>
              </a:rPr>
              <a:t>a</a:t>
            </a:r>
          </a:p>
        </p:txBody>
      </p:sp>
    </p:spTree>
    <p:extLst>
      <p:ext uri="{BB962C8B-B14F-4D97-AF65-F5344CB8AC3E}">
        <p14:creationId xmlns:p14="http://schemas.microsoft.com/office/powerpoint/2010/main" val="8853360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WIP Protection Use Cases – Copy/Paste</a:t>
            </a:r>
          </a:p>
        </p:txBody>
      </p:sp>
      <p:sp>
        <p:nvSpPr>
          <p:cNvPr id="6" name="TextBox 5"/>
          <p:cNvSpPr txBox="1"/>
          <p:nvPr/>
        </p:nvSpPr>
        <p:spPr>
          <a:xfrm>
            <a:off x="288112" y="3376825"/>
            <a:ext cx="5935246" cy="877498"/>
          </a:xfrm>
          <a:prstGeom prst="rect">
            <a:avLst/>
          </a:prstGeom>
          <a:noFill/>
        </p:spPr>
        <p:txBody>
          <a:bodyPr wrap="square" lIns="186494" tIns="149196" rIns="186494" bIns="149196" rtlCol="0">
            <a:spAutoFit/>
          </a:bodyPr>
          <a:lstStyle/>
          <a:p>
            <a:pPr defTabSz="932418">
              <a:lnSpc>
                <a:spcPct val="90000"/>
              </a:lnSpc>
              <a:spcAft>
                <a:spcPts val="612"/>
              </a:spcAft>
            </a:pPr>
            <a:r>
              <a:rPr lang="en-US" sz="2040" kern="0" dirty="0">
                <a:gradFill>
                  <a:gsLst>
                    <a:gs pos="2917">
                      <a:schemeClr val="tx1"/>
                    </a:gs>
                    <a:gs pos="30000">
                      <a:schemeClr val="tx1"/>
                    </a:gs>
                  </a:gsLst>
                  <a:lin ang="5400000" scaled="0"/>
                </a:gradFill>
              </a:rPr>
              <a:t>Copy content from a LOB app and paste it into the Excel Online tab of the Edge browser.</a:t>
            </a:r>
          </a:p>
        </p:txBody>
      </p:sp>
      <p:sp>
        <p:nvSpPr>
          <p:cNvPr id="52" name="TextBox 51"/>
          <p:cNvSpPr txBox="1"/>
          <p:nvPr/>
        </p:nvSpPr>
        <p:spPr>
          <a:xfrm>
            <a:off x="277872" y="1026637"/>
            <a:ext cx="5140386" cy="583819"/>
          </a:xfrm>
          <a:prstGeom prst="rect">
            <a:avLst/>
          </a:prstGeom>
          <a:noFill/>
        </p:spPr>
        <p:txBody>
          <a:bodyPr wrap="square" lIns="186494" tIns="149196" rIns="186494" bIns="149196" rtlCol="0">
            <a:spAutoFit/>
          </a:bodyPr>
          <a:lstStyle/>
          <a:p>
            <a:pPr defTabSz="932418">
              <a:lnSpc>
                <a:spcPct val="90000"/>
              </a:lnSpc>
              <a:spcAft>
                <a:spcPts val="612"/>
              </a:spcAft>
            </a:pPr>
            <a:r>
              <a:rPr lang="en-US" sz="2040" b="1" kern="0" dirty="0">
                <a:gradFill>
                  <a:gsLst>
                    <a:gs pos="2917">
                      <a:schemeClr val="tx1"/>
                    </a:gs>
                    <a:gs pos="30000">
                      <a:schemeClr val="tx1"/>
                    </a:gs>
                  </a:gsLst>
                  <a:lin ang="5400000" scaled="0"/>
                </a:gradFill>
              </a:rPr>
              <a:t>Unenlightened app to Enlightened app</a:t>
            </a:r>
          </a:p>
        </p:txBody>
      </p:sp>
      <p:sp>
        <p:nvSpPr>
          <p:cNvPr id="60" name="TextBox 59"/>
          <p:cNvSpPr txBox="1"/>
          <p:nvPr/>
        </p:nvSpPr>
        <p:spPr>
          <a:xfrm>
            <a:off x="9295377" y="6378441"/>
            <a:ext cx="4154767" cy="470789"/>
          </a:xfrm>
          <a:prstGeom prst="rect">
            <a:avLst/>
          </a:prstGeom>
          <a:noFill/>
        </p:spPr>
        <p:txBody>
          <a:bodyPr wrap="square" lIns="186494" tIns="149196" rIns="186494" bIns="149196" rtlCol="0">
            <a:spAutoFit/>
          </a:bodyPr>
          <a:lstStyle/>
          <a:p>
            <a:pPr defTabSz="932418">
              <a:lnSpc>
                <a:spcPct val="90000"/>
              </a:lnSpc>
              <a:spcAft>
                <a:spcPts val="612"/>
              </a:spcAft>
            </a:pPr>
            <a:r>
              <a:rPr lang="en-US" sz="1224" kern="0" dirty="0">
                <a:gradFill>
                  <a:gsLst>
                    <a:gs pos="2917">
                      <a:schemeClr val="tx1"/>
                    </a:gs>
                    <a:gs pos="30000">
                      <a:schemeClr val="tx1"/>
                    </a:gs>
                  </a:gsLst>
                  <a:lin ang="5400000" scaled="0"/>
                </a:gradFill>
              </a:rPr>
              <a:t>*depending on policy’s protection mode</a:t>
            </a:r>
          </a:p>
        </p:txBody>
      </p:sp>
      <p:sp>
        <p:nvSpPr>
          <p:cNvPr id="69" name="TextBox 68"/>
          <p:cNvSpPr txBox="1"/>
          <p:nvPr/>
        </p:nvSpPr>
        <p:spPr>
          <a:xfrm>
            <a:off x="288113" y="1961580"/>
            <a:ext cx="5940365" cy="877498"/>
          </a:xfrm>
          <a:prstGeom prst="rect">
            <a:avLst/>
          </a:prstGeom>
          <a:noFill/>
        </p:spPr>
        <p:txBody>
          <a:bodyPr wrap="square" lIns="186494" tIns="149196" rIns="186494" bIns="149196" rtlCol="0">
            <a:spAutoFit/>
          </a:bodyPr>
          <a:lstStyle/>
          <a:p>
            <a:pPr defTabSz="932418">
              <a:lnSpc>
                <a:spcPct val="90000"/>
              </a:lnSpc>
              <a:spcAft>
                <a:spcPts val="612"/>
              </a:spcAft>
            </a:pPr>
            <a:r>
              <a:rPr lang="en-US" sz="2040" kern="0" dirty="0">
                <a:gradFill>
                  <a:gsLst>
                    <a:gs pos="2917">
                      <a:schemeClr val="tx1"/>
                    </a:gs>
                    <a:gs pos="30000">
                      <a:schemeClr val="tx1"/>
                    </a:gs>
                  </a:gsLst>
                  <a:lin ang="5400000" scaled="0"/>
                </a:gradFill>
              </a:rPr>
              <a:t>Copy content from a LOB app and paste it into the Facebook tab of the Edge browser.</a:t>
            </a:r>
          </a:p>
        </p:txBody>
      </p:sp>
      <p:grpSp>
        <p:nvGrpSpPr>
          <p:cNvPr id="3" name="Group 2"/>
          <p:cNvGrpSpPr/>
          <p:nvPr/>
        </p:nvGrpSpPr>
        <p:grpSpPr>
          <a:xfrm>
            <a:off x="6790296" y="1503718"/>
            <a:ext cx="4106493" cy="1733614"/>
            <a:chOff x="6655384" y="1505437"/>
            <a:chExt cx="4026910" cy="1700017"/>
          </a:xfrm>
        </p:grpSpPr>
        <p:pic>
          <p:nvPicPr>
            <p:cNvPr id="48" name="Picture 47"/>
            <p:cNvPicPr>
              <a:picLocks noChangeAspect="1"/>
            </p:cNvPicPr>
            <p:nvPr/>
          </p:nvPicPr>
          <p:blipFill>
            <a:blip r:embed="rId3"/>
            <a:stretch>
              <a:fillRect/>
            </a:stretch>
          </p:blipFill>
          <p:spPr>
            <a:xfrm>
              <a:off x="8982277" y="1505437"/>
              <a:ext cx="1700017" cy="1700017"/>
            </a:xfrm>
            <a:prstGeom prst="rect">
              <a:avLst/>
            </a:prstGeom>
          </p:spPr>
        </p:pic>
        <p:pic>
          <p:nvPicPr>
            <p:cNvPr id="50" name="Picture 49"/>
            <p:cNvPicPr>
              <a:picLocks noChangeAspect="1"/>
            </p:cNvPicPr>
            <p:nvPr/>
          </p:nvPicPr>
          <p:blipFill>
            <a:blip r:embed="rId4"/>
            <a:stretch>
              <a:fillRect/>
            </a:stretch>
          </p:blipFill>
          <p:spPr>
            <a:xfrm>
              <a:off x="6655384" y="1831943"/>
              <a:ext cx="788333" cy="1047006"/>
            </a:xfrm>
            <a:prstGeom prst="rect">
              <a:avLst/>
            </a:prstGeom>
          </p:spPr>
        </p:pic>
        <p:cxnSp>
          <p:nvCxnSpPr>
            <p:cNvPr id="73" name="Straight Arrow Connector 72"/>
            <p:cNvCxnSpPr>
              <a:stCxn id="50" idx="3"/>
              <a:endCxn id="48" idx="1"/>
            </p:cNvCxnSpPr>
            <p:nvPr/>
          </p:nvCxnSpPr>
          <p:spPr>
            <a:xfrm>
              <a:off x="7443717" y="2355446"/>
              <a:ext cx="1538560"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7443717" y="1954426"/>
              <a:ext cx="1122223" cy="544765"/>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1836" kern="0" dirty="0">
                  <a:solidFill>
                    <a:sysClr val="windowText" lastClr="000000"/>
                  </a:solidFill>
                  <a:latin typeface="+mj-lt"/>
                </a:rPr>
                <a:t>Block*</a:t>
              </a:r>
            </a:p>
          </p:txBody>
        </p:sp>
        <p:sp>
          <p:nvSpPr>
            <p:cNvPr id="77" name="Multiply 76"/>
            <p:cNvSpPr/>
            <p:nvPr/>
          </p:nvSpPr>
          <p:spPr bwMode="auto">
            <a:xfrm>
              <a:off x="8445804" y="2335039"/>
              <a:ext cx="328304" cy="328304"/>
            </a:xfrm>
            <a:prstGeom prst="mathMultiply">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79" name="Picture 78"/>
          <p:cNvPicPr>
            <a:picLocks noChangeAspect="1"/>
          </p:cNvPicPr>
          <p:nvPr/>
        </p:nvPicPr>
        <p:blipFill>
          <a:blip r:embed="rId3"/>
          <a:stretch>
            <a:fillRect/>
          </a:stretch>
        </p:blipFill>
        <p:spPr>
          <a:xfrm>
            <a:off x="9163174" y="3029896"/>
            <a:ext cx="1733614" cy="1733614"/>
          </a:xfrm>
          <a:prstGeom prst="rect">
            <a:avLst/>
          </a:prstGeom>
        </p:spPr>
      </p:pic>
      <p:pic>
        <p:nvPicPr>
          <p:cNvPr id="80" name="Picture 79"/>
          <p:cNvPicPr>
            <a:picLocks noChangeAspect="1"/>
          </p:cNvPicPr>
          <p:nvPr/>
        </p:nvPicPr>
        <p:blipFill>
          <a:blip r:embed="rId4"/>
          <a:stretch>
            <a:fillRect/>
          </a:stretch>
        </p:blipFill>
        <p:spPr>
          <a:xfrm>
            <a:off x="6790296" y="3362854"/>
            <a:ext cx="803913" cy="1067697"/>
          </a:xfrm>
          <a:prstGeom prst="rect">
            <a:avLst/>
          </a:prstGeom>
        </p:spPr>
      </p:pic>
      <p:cxnSp>
        <p:nvCxnSpPr>
          <p:cNvPr id="81" name="Straight Arrow Connector 80"/>
          <p:cNvCxnSpPr>
            <a:stCxn id="80" idx="3"/>
            <a:endCxn id="79" idx="1"/>
          </p:cNvCxnSpPr>
          <p:nvPr/>
        </p:nvCxnSpPr>
        <p:spPr>
          <a:xfrm>
            <a:off x="7594209" y="3896703"/>
            <a:ext cx="1568966"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8466179" y="3720991"/>
            <a:ext cx="834317" cy="762351"/>
          </a:xfrm>
          <a:prstGeom prst="rect">
            <a:avLst/>
          </a:prstGeom>
          <a:noFill/>
        </p:spPr>
        <p:txBody>
          <a:bodyPr wrap="square" lIns="186494" tIns="149196" rIns="186494" bIns="149196" rtlCol="0">
            <a:spAutoFit/>
          </a:bodyPr>
          <a:lstStyle/>
          <a:p>
            <a:pPr defTabSz="932418">
              <a:lnSpc>
                <a:spcPct val="90000"/>
              </a:lnSpc>
              <a:spcAft>
                <a:spcPts val="612"/>
              </a:spcAft>
            </a:pPr>
            <a:r>
              <a:rPr lang="en-US" sz="3264" kern="0" dirty="0">
                <a:solidFill>
                  <a:srgbClr val="00B050"/>
                </a:solidFill>
                <a:latin typeface="Marlett" pitchFamily="2" charset="2"/>
              </a:rPr>
              <a:t>a</a:t>
            </a:r>
          </a:p>
        </p:txBody>
      </p:sp>
      <p:sp>
        <p:nvSpPr>
          <p:cNvPr id="23" name="TextBox 22"/>
          <p:cNvSpPr txBox="1"/>
          <p:nvPr/>
        </p:nvSpPr>
        <p:spPr>
          <a:xfrm>
            <a:off x="277872" y="5060931"/>
            <a:ext cx="5940365" cy="877498"/>
          </a:xfrm>
          <a:prstGeom prst="rect">
            <a:avLst/>
          </a:prstGeom>
          <a:noFill/>
        </p:spPr>
        <p:txBody>
          <a:bodyPr wrap="square" lIns="186494" tIns="149196" rIns="186494" bIns="149196" rtlCol="0">
            <a:spAutoFit/>
          </a:bodyPr>
          <a:lstStyle/>
          <a:p>
            <a:pPr defTabSz="932418">
              <a:lnSpc>
                <a:spcPct val="90000"/>
              </a:lnSpc>
              <a:spcAft>
                <a:spcPts val="612"/>
              </a:spcAft>
            </a:pPr>
            <a:r>
              <a:rPr lang="en-US" sz="2040" kern="0" dirty="0">
                <a:gradFill>
                  <a:gsLst>
                    <a:gs pos="2917">
                      <a:schemeClr val="tx1"/>
                    </a:gs>
                    <a:gs pos="30000">
                      <a:schemeClr val="tx1"/>
                    </a:gs>
                  </a:gsLst>
                  <a:lin ang="5400000" scaled="0"/>
                </a:gradFill>
              </a:rPr>
              <a:t>Copy content from a personal app and paste it into the Excel Online tab of the Edge browser.</a:t>
            </a:r>
          </a:p>
        </p:txBody>
      </p:sp>
      <p:pic>
        <p:nvPicPr>
          <p:cNvPr id="24" name="Picture 23"/>
          <p:cNvPicPr>
            <a:picLocks noChangeAspect="1"/>
          </p:cNvPicPr>
          <p:nvPr/>
        </p:nvPicPr>
        <p:blipFill>
          <a:blip r:embed="rId3"/>
          <a:stretch>
            <a:fillRect/>
          </a:stretch>
        </p:blipFill>
        <p:spPr>
          <a:xfrm>
            <a:off x="9158054" y="4620447"/>
            <a:ext cx="1733614" cy="1733614"/>
          </a:xfrm>
          <a:prstGeom prst="rect">
            <a:avLst/>
          </a:prstGeom>
        </p:spPr>
      </p:pic>
      <p:pic>
        <p:nvPicPr>
          <p:cNvPr id="25" name="Picture 24"/>
          <p:cNvPicPr>
            <a:picLocks noChangeAspect="1"/>
          </p:cNvPicPr>
          <p:nvPr/>
        </p:nvPicPr>
        <p:blipFill>
          <a:blip r:embed="rId4"/>
          <a:stretch>
            <a:fillRect/>
          </a:stretch>
        </p:blipFill>
        <p:spPr>
          <a:xfrm>
            <a:off x="6785176" y="4953407"/>
            <a:ext cx="803913" cy="1067697"/>
          </a:xfrm>
          <a:prstGeom prst="rect">
            <a:avLst/>
          </a:prstGeom>
        </p:spPr>
      </p:pic>
      <p:cxnSp>
        <p:nvCxnSpPr>
          <p:cNvPr id="26" name="Straight Arrow Connector 25"/>
          <p:cNvCxnSpPr>
            <a:stCxn id="25" idx="3"/>
            <a:endCxn id="24" idx="1"/>
          </p:cNvCxnSpPr>
          <p:nvPr/>
        </p:nvCxnSpPr>
        <p:spPr>
          <a:xfrm>
            <a:off x="7589089" y="5487254"/>
            <a:ext cx="1568966"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8454996" y="5310099"/>
            <a:ext cx="834317" cy="762351"/>
          </a:xfrm>
          <a:prstGeom prst="rect">
            <a:avLst/>
          </a:prstGeom>
          <a:noFill/>
        </p:spPr>
        <p:txBody>
          <a:bodyPr wrap="square" lIns="186494" tIns="149196" rIns="186494" bIns="149196" rtlCol="0">
            <a:spAutoFit/>
          </a:bodyPr>
          <a:lstStyle/>
          <a:p>
            <a:pPr defTabSz="932418">
              <a:lnSpc>
                <a:spcPct val="90000"/>
              </a:lnSpc>
              <a:spcAft>
                <a:spcPts val="612"/>
              </a:spcAft>
            </a:pPr>
            <a:r>
              <a:rPr lang="en-US" sz="3264" kern="0" dirty="0">
                <a:solidFill>
                  <a:srgbClr val="00B050"/>
                </a:solidFill>
                <a:latin typeface="Marlett" pitchFamily="2" charset="2"/>
              </a:rPr>
              <a:t>a</a:t>
            </a:r>
          </a:p>
        </p:txBody>
      </p:sp>
    </p:spTree>
    <p:extLst>
      <p:ext uri="{BB962C8B-B14F-4D97-AF65-F5344CB8AC3E}">
        <p14:creationId xmlns:p14="http://schemas.microsoft.com/office/powerpoint/2010/main" val="208863431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WIP Protection Use Cases – Copy/Paste</a:t>
            </a:r>
          </a:p>
        </p:txBody>
      </p:sp>
      <p:sp>
        <p:nvSpPr>
          <p:cNvPr id="4" name="Text Placeholder 3"/>
          <p:cNvSpPr>
            <a:spLocks noGrp="1"/>
          </p:cNvSpPr>
          <p:nvPr>
            <p:ph type="body" sz="quarter" idx="13"/>
          </p:nvPr>
        </p:nvSpPr>
        <p:spPr>
          <a:xfrm>
            <a:off x="410404" y="1165754"/>
            <a:ext cx="11398029" cy="467179"/>
          </a:xfrm>
        </p:spPr>
        <p:txBody>
          <a:bodyPr/>
          <a:lstStyle/>
          <a:p>
            <a:endParaRPr lang="en-GB" dirty="0"/>
          </a:p>
        </p:txBody>
      </p:sp>
      <p:sp>
        <p:nvSpPr>
          <p:cNvPr id="52" name="TextBox 51"/>
          <p:cNvSpPr txBox="1"/>
          <p:nvPr/>
        </p:nvSpPr>
        <p:spPr>
          <a:xfrm>
            <a:off x="277873" y="1026638"/>
            <a:ext cx="5640454" cy="583778"/>
          </a:xfrm>
          <a:prstGeom prst="rect">
            <a:avLst/>
          </a:prstGeom>
          <a:noFill/>
        </p:spPr>
        <p:txBody>
          <a:bodyPr wrap="square" lIns="186494" tIns="149196" rIns="186494" bIns="149196" rtlCol="0">
            <a:spAutoFit/>
          </a:bodyPr>
          <a:lstStyle/>
          <a:p>
            <a:pPr defTabSz="932418">
              <a:lnSpc>
                <a:spcPct val="90000"/>
              </a:lnSpc>
              <a:spcAft>
                <a:spcPts val="612"/>
              </a:spcAft>
            </a:pPr>
            <a:r>
              <a:rPr lang="en-US" sz="2040" b="1" kern="0" dirty="0">
                <a:gradFill>
                  <a:gsLst>
                    <a:gs pos="2917">
                      <a:schemeClr val="tx1"/>
                    </a:gs>
                    <a:gs pos="30000">
                      <a:schemeClr val="tx1"/>
                    </a:gs>
                  </a:gsLst>
                  <a:lin ang="5400000" scaled="0"/>
                </a:gradFill>
              </a:rPr>
              <a:t>Unenlightened app to Unenlightened app</a:t>
            </a:r>
          </a:p>
        </p:txBody>
      </p:sp>
      <p:sp>
        <p:nvSpPr>
          <p:cNvPr id="60" name="TextBox 59"/>
          <p:cNvSpPr txBox="1"/>
          <p:nvPr/>
        </p:nvSpPr>
        <p:spPr>
          <a:xfrm>
            <a:off x="9295377" y="6378441"/>
            <a:ext cx="4154767" cy="470789"/>
          </a:xfrm>
          <a:prstGeom prst="rect">
            <a:avLst/>
          </a:prstGeom>
          <a:noFill/>
        </p:spPr>
        <p:txBody>
          <a:bodyPr wrap="square" lIns="186494" tIns="149196" rIns="186494" bIns="149196" rtlCol="0">
            <a:spAutoFit/>
          </a:bodyPr>
          <a:lstStyle/>
          <a:p>
            <a:pPr defTabSz="932418">
              <a:lnSpc>
                <a:spcPct val="90000"/>
              </a:lnSpc>
              <a:spcAft>
                <a:spcPts val="612"/>
              </a:spcAft>
            </a:pPr>
            <a:r>
              <a:rPr lang="en-US" sz="1224" kern="0" dirty="0">
                <a:gradFill>
                  <a:gsLst>
                    <a:gs pos="2917">
                      <a:schemeClr val="tx1"/>
                    </a:gs>
                    <a:gs pos="30000">
                      <a:schemeClr val="tx1"/>
                    </a:gs>
                  </a:gsLst>
                  <a:lin ang="5400000" scaled="0"/>
                </a:gradFill>
              </a:rPr>
              <a:t>*depending on policy’s protection mode</a:t>
            </a:r>
          </a:p>
        </p:txBody>
      </p:sp>
      <p:sp>
        <p:nvSpPr>
          <p:cNvPr id="69" name="TextBox 68"/>
          <p:cNvSpPr txBox="1"/>
          <p:nvPr/>
        </p:nvSpPr>
        <p:spPr>
          <a:xfrm>
            <a:off x="288113" y="1961580"/>
            <a:ext cx="5940365" cy="877498"/>
          </a:xfrm>
          <a:prstGeom prst="rect">
            <a:avLst/>
          </a:prstGeom>
          <a:noFill/>
        </p:spPr>
        <p:txBody>
          <a:bodyPr wrap="square" lIns="186494" tIns="149196" rIns="186494" bIns="149196" rtlCol="0">
            <a:spAutoFit/>
          </a:bodyPr>
          <a:lstStyle/>
          <a:p>
            <a:pPr defTabSz="932418">
              <a:lnSpc>
                <a:spcPct val="90000"/>
              </a:lnSpc>
              <a:spcAft>
                <a:spcPts val="612"/>
              </a:spcAft>
            </a:pPr>
            <a:r>
              <a:rPr lang="en-US" sz="2040" kern="0" dirty="0">
                <a:gradFill>
                  <a:gsLst>
                    <a:gs pos="2917">
                      <a:schemeClr val="tx1"/>
                    </a:gs>
                    <a:gs pos="30000">
                      <a:schemeClr val="tx1"/>
                    </a:gs>
                  </a:gsLst>
                  <a:lin ang="5400000" scaled="0"/>
                </a:gradFill>
              </a:rPr>
              <a:t>Copy content from a LOB app and paste it into another LOB app.</a:t>
            </a:r>
          </a:p>
        </p:txBody>
      </p:sp>
      <p:grpSp>
        <p:nvGrpSpPr>
          <p:cNvPr id="3" name="Group 2"/>
          <p:cNvGrpSpPr/>
          <p:nvPr/>
        </p:nvGrpSpPr>
        <p:grpSpPr>
          <a:xfrm>
            <a:off x="6790296" y="1503718"/>
            <a:ext cx="4106493" cy="1733614"/>
            <a:chOff x="6655384" y="1505437"/>
            <a:chExt cx="4026910" cy="1700017"/>
          </a:xfrm>
        </p:grpSpPr>
        <p:pic>
          <p:nvPicPr>
            <p:cNvPr id="48" name="Picture 47"/>
            <p:cNvPicPr>
              <a:picLocks noChangeAspect="1"/>
            </p:cNvPicPr>
            <p:nvPr/>
          </p:nvPicPr>
          <p:blipFill>
            <a:blip r:embed="rId3"/>
            <a:stretch>
              <a:fillRect/>
            </a:stretch>
          </p:blipFill>
          <p:spPr>
            <a:xfrm>
              <a:off x="8982277" y="1505437"/>
              <a:ext cx="1700017" cy="1700017"/>
            </a:xfrm>
            <a:prstGeom prst="rect">
              <a:avLst/>
            </a:prstGeom>
          </p:spPr>
        </p:pic>
        <p:pic>
          <p:nvPicPr>
            <p:cNvPr id="50" name="Picture 49"/>
            <p:cNvPicPr>
              <a:picLocks noChangeAspect="1"/>
            </p:cNvPicPr>
            <p:nvPr/>
          </p:nvPicPr>
          <p:blipFill>
            <a:blip r:embed="rId4"/>
            <a:stretch>
              <a:fillRect/>
            </a:stretch>
          </p:blipFill>
          <p:spPr>
            <a:xfrm>
              <a:off x="6655384" y="1831943"/>
              <a:ext cx="788333" cy="1047006"/>
            </a:xfrm>
            <a:prstGeom prst="rect">
              <a:avLst/>
            </a:prstGeom>
          </p:spPr>
        </p:pic>
        <p:cxnSp>
          <p:nvCxnSpPr>
            <p:cNvPr id="73" name="Straight Arrow Connector 72"/>
            <p:cNvCxnSpPr>
              <a:stCxn id="50" idx="3"/>
              <a:endCxn id="48" idx="1"/>
            </p:cNvCxnSpPr>
            <p:nvPr/>
          </p:nvCxnSpPr>
          <p:spPr>
            <a:xfrm>
              <a:off x="7443717" y="2355446"/>
              <a:ext cx="1538560"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grpSp>
      <p:sp>
        <p:nvSpPr>
          <p:cNvPr id="28" name="TextBox 27"/>
          <p:cNvSpPr txBox="1"/>
          <p:nvPr/>
        </p:nvSpPr>
        <p:spPr>
          <a:xfrm>
            <a:off x="8466179" y="2225970"/>
            <a:ext cx="834317" cy="762351"/>
          </a:xfrm>
          <a:prstGeom prst="rect">
            <a:avLst/>
          </a:prstGeom>
          <a:noFill/>
        </p:spPr>
        <p:txBody>
          <a:bodyPr wrap="square" lIns="186494" tIns="149196" rIns="186494" bIns="149196" rtlCol="0">
            <a:spAutoFit/>
          </a:bodyPr>
          <a:lstStyle/>
          <a:p>
            <a:pPr defTabSz="932418">
              <a:lnSpc>
                <a:spcPct val="90000"/>
              </a:lnSpc>
              <a:spcAft>
                <a:spcPts val="612"/>
              </a:spcAft>
            </a:pPr>
            <a:r>
              <a:rPr lang="en-US" sz="3264" kern="0" dirty="0">
                <a:solidFill>
                  <a:srgbClr val="00B050"/>
                </a:solidFill>
                <a:latin typeface="Marlett" pitchFamily="2" charset="2"/>
              </a:rPr>
              <a:t>a</a:t>
            </a:r>
          </a:p>
        </p:txBody>
      </p:sp>
      <p:sp>
        <p:nvSpPr>
          <p:cNvPr id="29" name="TextBox 28"/>
          <p:cNvSpPr txBox="1"/>
          <p:nvPr/>
        </p:nvSpPr>
        <p:spPr>
          <a:xfrm>
            <a:off x="277871" y="3129210"/>
            <a:ext cx="5368022" cy="583778"/>
          </a:xfrm>
          <a:prstGeom prst="rect">
            <a:avLst/>
          </a:prstGeom>
          <a:noFill/>
        </p:spPr>
        <p:txBody>
          <a:bodyPr wrap="square" lIns="186494" tIns="149196" rIns="186494" bIns="149196" rtlCol="0">
            <a:spAutoFit/>
          </a:bodyPr>
          <a:lstStyle/>
          <a:p>
            <a:pPr defTabSz="932418">
              <a:lnSpc>
                <a:spcPct val="90000"/>
              </a:lnSpc>
              <a:spcAft>
                <a:spcPts val="612"/>
              </a:spcAft>
            </a:pPr>
            <a:r>
              <a:rPr lang="en-US" sz="2040" b="1" kern="0" dirty="0">
                <a:gradFill>
                  <a:gsLst>
                    <a:gs pos="2917">
                      <a:schemeClr val="tx1"/>
                    </a:gs>
                    <a:gs pos="30000">
                      <a:schemeClr val="tx1"/>
                    </a:gs>
                  </a:gsLst>
                  <a:lin ang="5400000" scaled="0"/>
                </a:gradFill>
              </a:rPr>
              <a:t>Enlightened app to Unenlightened app</a:t>
            </a:r>
          </a:p>
        </p:txBody>
      </p:sp>
      <p:sp>
        <p:nvSpPr>
          <p:cNvPr id="30" name="TextBox 29"/>
          <p:cNvSpPr txBox="1"/>
          <p:nvPr/>
        </p:nvSpPr>
        <p:spPr>
          <a:xfrm>
            <a:off x="284723" y="4046361"/>
            <a:ext cx="5940365" cy="877498"/>
          </a:xfrm>
          <a:prstGeom prst="rect">
            <a:avLst/>
          </a:prstGeom>
          <a:noFill/>
        </p:spPr>
        <p:txBody>
          <a:bodyPr wrap="square" lIns="186494" tIns="149196" rIns="186494" bIns="149196" rtlCol="0">
            <a:spAutoFit/>
          </a:bodyPr>
          <a:lstStyle/>
          <a:p>
            <a:pPr defTabSz="932418">
              <a:lnSpc>
                <a:spcPct val="90000"/>
              </a:lnSpc>
              <a:spcAft>
                <a:spcPts val="612"/>
              </a:spcAft>
            </a:pPr>
            <a:r>
              <a:rPr lang="en-US" sz="2040" kern="0" dirty="0">
                <a:gradFill>
                  <a:gsLst>
                    <a:gs pos="2917">
                      <a:schemeClr val="tx1"/>
                    </a:gs>
                    <a:gs pos="30000">
                      <a:schemeClr val="tx1"/>
                    </a:gs>
                  </a:gsLst>
                  <a:lin ang="5400000" scaled="0"/>
                </a:gradFill>
              </a:rPr>
              <a:t>Copy content from the Facebook tab of Edge browser and paste it into a LOB app.</a:t>
            </a:r>
          </a:p>
        </p:txBody>
      </p:sp>
      <p:grpSp>
        <p:nvGrpSpPr>
          <p:cNvPr id="31" name="Group 30"/>
          <p:cNvGrpSpPr/>
          <p:nvPr/>
        </p:nvGrpSpPr>
        <p:grpSpPr>
          <a:xfrm>
            <a:off x="6786905" y="3588500"/>
            <a:ext cx="4106493" cy="1733614"/>
            <a:chOff x="6655384" y="1505437"/>
            <a:chExt cx="4026910" cy="1700017"/>
          </a:xfrm>
        </p:grpSpPr>
        <p:pic>
          <p:nvPicPr>
            <p:cNvPr id="32" name="Picture 31"/>
            <p:cNvPicPr>
              <a:picLocks noChangeAspect="1"/>
            </p:cNvPicPr>
            <p:nvPr/>
          </p:nvPicPr>
          <p:blipFill>
            <a:blip r:embed="rId3"/>
            <a:stretch>
              <a:fillRect/>
            </a:stretch>
          </p:blipFill>
          <p:spPr>
            <a:xfrm>
              <a:off x="8982277" y="1505437"/>
              <a:ext cx="1700017" cy="1700017"/>
            </a:xfrm>
            <a:prstGeom prst="rect">
              <a:avLst/>
            </a:prstGeom>
          </p:spPr>
        </p:pic>
        <p:pic>
          <p:nvPicPr>
            <p:cNvPr id="33" name="Picture 32"/>
            <p:cNvPicPr>
              <a:picLocks noChangeAspect="1"/>
            </p:cNvPicPr>
            <p:nvPr/>
          </p:nvPicPr>
          <p:blipFill>
            <a:blip r:embed="rId4"/>
            <a:stretch>
              <a:fillRect/>
            </a:stretch>
          </p:blipFill>
          <p:spPr>
            <a:xfrm>
              <a:off x="6655384" y="1831943"/>
              <a:ext cx="788333" cy="1047006"/>
            </a:xfrm>
            <a:prstGeom prst="rect">
              <a:avLst/>
            </a:prstGeom>
          </p:spPr>
        </p:pic>
        <p:cxnSp>
          <p:nvCxnSpPr>
            <p:cNvPr id="34" name="Straight Arrow Connector 33"/>
            <p:cNvCxnSpPr>
              <a:stCxn id="33" idx="3"/>
              <a:endCxn id="32" idx="1"/>
            </p:cNvCxnSpPr>
            <p:nvPr/>
          </p:nvCxnSpPr>
          <p:spPr>
            <a:xfrm>
              <a:off x="7443717" y="2355446"/>
              <a:ext cx="1538560"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grpSp>
      <p:sp>
        <p:nvSpPr>
          <p:cNvPr id="35" name="TextBox 34"/>
          <p:cNvSpPr txBox="1"/>
          <p:nvPr/>
        </p:nvSpPr>
        <p:spPr>
          <a:xfrm>
            <a:off x="8466179" y="4324009"/>
            <a:ext cx="834317" cy="762351"/>
          </a:xfrm>
          <a:prstGeom prst="rect">
            <a:avLst/>
          </a:prstGeom>
          <a:noFill/>
        </p:spPr>
        <p:txBody>
          <a:bodyPr wrap="square" lIns="186494" tIns="149196" rIns="186494" bIns="149196" rtlCol="0">
            <a:spAutoFit/>
          </a:bodyPr>
          <a:lstStyle/>
          <a:p>
            <a:pPr defTabSz="932418">
              <a:lnSpc>
                <a:spcPct val="90000"/>
              </a:lnSpc>
              <a:spcAft>
                <a:spcPts val="612"/>
              </a:spcAft>
            </a:pPr>
            <a:r>
              <a:rPr lang="en-US" sz="3264" kern="0" dirty="0">
                <a:solidFill>
                  <a:srgbClr val="00B050"/>
                </a:solidFill>
                <a:latin typeface="Marlett" pitchFamily="2" charset="2"/>
              </a:rPr>
              <a:t>a</a:t>
            </a:r>
          </a:p>
        </p:txBody>
      </p:sp>
      <p:sp>
        <p:nvSpPr>
          <p:cNvPr id="36" name="TextBox 35"/>
          <p:cNvSpPr txBox="1"/>
          <p:nvPr/>
        </p:nvSpPr>
        <p:spPr>
          <a:xfrm>
            <a:off x="277871" y="5297692"/>
            <a:ext cx="5940365" cy="877498"/>
          </a:xfrm>
          <a:prstGeom prst="rect">
            <a:avLst/>
          </a:prstGeom>
          <a:noFill/>
        </p:spPr>
        <p:txBody>
          <a:bodyPr wrap="square" lIns="186494" tIns="149196" rIns="186494" bIns="149196" rtlCol="0">
            <a:spAutoFit/>
          </a:bodyPr>
          <a:lstStyle/>
          <a:p>
            <a:pPr defTabSz="932418">
              <a:lnSpc>
                <a:spcPct val="90000"/>
              </a:lnSpc>
              <a:spcAft>
                <a:spcPts val="612"/>
              </a:spcAft>
            </a:pPr>
            <a:r>
              <a:rPr lang="en-US" sz="2040" kern="0" dirty="0">
                <a:gradFill>
                  <a:gsLst>
                    <a:gs pos="2917">
                      <a:schemeClr val="tx1"/>
                    </a:gs>
                    <a:gs pos="30000">
                      <a:schemeClr val="tx1"/>
                    </a:gs>
                  </a:gsLst>
                  <a:lin ang="5400000" scaled="0"/>
                </a:gradFill>
              </a:rPr>
              <a:t>Copy content from the Excel Online tab of Edge browser and paste it into a LOB app.</a:t>
            </a:r>
          </a:p>
        </p:txBody>
      </p:sp>
      <p:grpSp>
        <p:nvGrpSpPr>
          <p:cNvPr id="37" name="Group 36"/>
          <p:cNvGrpSpPr/>
          <p:nvPr/>
        </p:nvGrpSpPr>
        <p:grpSpPr>
          <a:xfrm>
            <a:off x="6780055" y="4839831"/>
            <a:ext cx="4106493" cy="1733614"/>
            <a:chOff x="6655384" y="1505437"/>
            <a:chExt cx="4026910" cy="1700017"/>
          </a:xfrm>
        </p:grpSpPr>
        <p:pic>
          <p:nvPicPr>
            <p:cNvPr id="38" name="Picture 37"/>
            <p:cNvPicPr>
              <a:picLocks noChangeAspect="1"/>
            </p:cNvPicPr>
            <p:nvPr/>
          </p:nvPicPr>
          <p:blipFill>
            <a:blip r:embed="rId3"/>
            <a:stretch>
              <a:fillRect/>
            </a:stretch>
          </p:blipFill>
          <p:spPr>
            <a:xfrm>
              <a:off x="8982277" y="1505437"/>
              <a:ext cx="1700017" cy="1700017"/>
            </a:xfrm>
            <a:prstGeom prst="rect">
              <a:avLst/>
            </a:prstGeom>
          </p:spPr>
        </p:pic>
        <p:pic>
          <p:nvPicPr>
            <p:cNvPr id="39" name="Picture 38"/>
            <p:cNvPicPr>
              <a:picLocks noChangeAspect="1"/>
            </p:cNvPicPr>
            <p:nvPr/>
          </p:nvPicPr>
          <p:blipFill>
            <a:blip r:embed="rId4"/>
            <a:stretch>
              <a:fillRect/>
            </a:stretch>
          </p:blipFill>
          <p:spPr>
            <a:xfrm>
              <a:off x="6655384" y="1831943"/>
              <a:ext cx="788333" cy="1047006"/>
            </a:xfrm>
            <a:prstGeom prst="rect">
              <a:avLst/>
            </a:prstGeom>
          </p:spPr>
        </p:pic>
        <p:cxnSp>
          <p:nvCxnSpPr>
            <p:cNvPr id="40" name="Straight Arrow Connector 39"/>
            <p:cNvCxnSpPr>
              <a:stCxn id="39" idx="3"/>
              <a:endCxn id="38" idx="1"/>
            </p:cNvCxnSpPr>
            <p:nvPr/>
          </p:nvCxnSpPr>
          <p:spPr>
            <a:xfrm>
              <a:off x="7443717" y="2355446"/>
              <a:ext cx="1538560" cy="0"/>
            </a:xfrm>
            <a:prstGeom prst="straightConnector1">
              <a:avLst/>
            </a:prstGeom>
            <a:ln w="38100">
              <a:headEnd type="none"/>
              <a:tailEnd type="triangle"/>
            </a:ln>
          </p:spPr>
          <p:style>
            <a:lnRef idx="1">
              <a:schemeClr val="dk1"/>
            </a:lnRef>
            <a:fillRef idx="0">
              <a:schemeClr val="dk1"/>
            </a:fillRef>
            <a:effectRef idx="0">
              <a:schemeClr val="dk1"/>
            </a:effectRef>
            <a:fontRef idx="minor">
              <a:schemeClr val="tx1"/>
            </a:fontRef>
          </p:style>
        </p:cxnSp>
      </p:grpSp>
      <p:sp>
        <p:nvSpPr>
          <p:cNvPr id="41" name="TextBox 40"/>
          <p:cNvSpPr txBox="1"/>
          <p:nvPr/>
        </p:nvSpPr>
        <p:spPr>
          <a:xfrm>
            <a:off x="8459327" y="5575340"/>
            <a:ext cx="834317" cy="762351"/>
          </a:xfrm>
          <a:prstGeom prst="rect">
            <a:avLst/>
          </a:prstGeom>
          <a:noFill/>
        </p:spPr>
        <p:txBody>
          <a:bodyPr wrap="square" lIns="186494" tIns="149196" rIns="186494" bIns="149196" rtlCol="0">
            <a:spAutoFit/>
          </a:bodyPr>
          <a:lstStyle/>
          <a:p>
            <a:pPr defTabSz="932418">
              <a:lnSpc>
                <a:spcPct val="90000"/>
              </a:lnSpc>
              <a:spcAft>
                <a:spcPts val="612"/>
              </a:spcAft>
            </a:pPr>
            <a:r>
              <a:rPr lang="en-US" sz="3264" kern="0" dirty="0">
                <a:solidFill>
                  <a:srgbClr val="00B050"/>
                </a:solidFill>
                <a:latin typeface="Marlett" pitchFamily="2" charset="2"/>
              </a:rPr>
              <a:t>a</a:t>
            </a:r>
          </a:p>
        </p:txBody>
      </p:sp>
      <p:sp>
        <p:nvSpPr>
          <p:cNvPr id="5" name="Rectangle 4"/>
          <p:cNvSpPr/>
          <p:nvPr/>
        </p:nvSpPr>
        <p:spPr>
          <a:xfrm>
            <a:off x="6094646" y="3312597"/>
            <a:ext cx="247184" cy="369332"/>
          </a:xfrm>
          <a:prstGeom prst="rect">
            <a:avLst/>
          </a:prstGeom>
        </p:spPr>
        <p:txBody>
          <a:bodyPr wrap="none">
            <a:spAutoFit/>
          </a:bodyPr>
          <a:lstStyle/>
          <a:p>
            <a:r>
              <a:rPr lang="es-ES" dirty="0"/>
              <a:t> </a:t>
            </a:r>
          </a:p>
        </p:txBody>
      </p:sp>
      <p:sp>
        <p:nvSpPr>
          <p:cNvPr id="6" name="Rectangle 5"/>
          <p:cNvSpPr/>
          <p:nvPr/>
        </p:nvSpPr>
        <p:spPr>
          <a:xfrm>
            <a:off x="6094646" y="3312597"/>
            <a:ext cx="247184" cy="369332"/>
          </a:xfrm>
          <a:prstGeom prst="rect">
            <a:avLst/>
          </a:prstGeom>
        </p:spPr>
        <p:txBody>
          <a:bodyPr wrap="none">
            <a:spAutoFit/>
          </a:bodyPr>
          <a:lstStyle/>
          <a:p>
            <a:r>
              <a:rPr lang="es-ES" dirty="0"/>
              <a:t> </a:t>
            </a:r>
          </a:p>
        </p:txBody>
      </p:sp>
      <p:sp>
        <p:nvSpPr>
          <p:cNvPr id="7" name="Rectangle 6"/>
          <p:cNvSpPr/>
          <p:nvPr/>
        </p:nvSpPr>
        <p:spPr>
          <a:xfrm>
            <a:off x="6094646" y="3312597"/>
            <a:ext cx="247184" cy="369332"/>
          </a:xfrm>
          <a:prstGeom prst="rect">
            <a:avLst/>
          </a:prstGeom>
        </p:spPr>
        <p:txBody>
          <a:bodyPr wrap="none">
            <a:spAutoFit/>
          </a:bodyPr>
          <a:lstStyle/>
          <a:p>
            <a:r>
              <a:rPr lang="es-ES" dirty="0"/>
              <a:t> </a:t>
            </a:r>
          </a:p>
        </p:txBody>
      </p:sp>
    </p:spTree>
    <p:extLst>
      <p:ext uri="{BB962C8B-B14F-4D97-AF65-F5344CB8AC3E}">
        <p14:creationId xmlns:p14="http://schemas.microsoft.com/office/powerpoint/2010/main" val="15362803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normAutofit fontScale="90000"/>
          </a:bodyPr>
          <a:lstStyle/>
          <a:p>
            <a:r>
              <a:rPr lang="en-US" sz="5100" dirty="0"/>
              <a:t>Protect corporate data with Windows 10 </a:t>
            </a:r>
          </a:p>
        </p:txBody>
      </p:sp>
      <p:grpSp>
        <p:nvGrpSpPr>
          <p:cNvPr id="5" name="Group 4"/>
          <p:cNvGrpSpPr/>
          <p:nvPr/>
        </p:nvGrpSpPr>
        <p:grpSpPr>
          <a:xfrm>
            <a:off x="492046" y="5651257"/>
            <a:ext cx="11226202" cy="1083997"/>
            <a:chOff x="481577" y="5512376"/>
            <a:chExt cx="11007080" cy="1062839"/>
          </a:xfrm>
        </p:grpSpPr>
        <p:sp>
          <p:nvSpPr>
            <p:cNvPr id="27" name="1a"/>
            <p:cNvSpPr/>
            <p:nvPr/>
          </p:nvSpPr>
          <p:spPr bwMode="auto">
            <a:xfrm>
              <a:off x="530095" y="5512376"/>
              <a:ext cx="10958562" cy="8614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926" fontAlgn="base">
                <a:lnSpc>
                  <a:spcPct val="90000"/>
                </a:lnSpc>
                <a:spcBef>
                  <a:spcPct val="0"/>
                </a:spcBef>
                <a:spcAft>
                  <a:spcPts val="1198"/>
                </a:spcAft>
              </a:pPr>
              <a:endParaRPr lang="en-US" sz="2244" spc="-100" dirty="0">
                <a:ln w="3175">
                  <a:noFill/>
                </a:ln>
                <a:solidFill>
                  <a:srgbClr val="FFFFFF"/>
                </a:solidFill>
                <a:latin typeface="+mj-lt"/>
              </a:endParaRPr>
            </a:p>
          </p:txBody>
        </p:sp>
        <p:sp>
          <p:nvSpPr>
            <p:cNvPr id="9" name="TextBox 8"/>
            <p:cNvSpPr txBox="1"/>
            <p:nvPr/>
          </p:nvSpPr>
          <p:spPr>
            <a:xfrm>
              <a:off x="481577" y="5664020"/>
              <a:ext cx="2747100" cy="600406"/>
            </a:xfrm>
            <a:prstGeom prst="rect">
              <a:avLst/>
            </a:prstGeom>
            <a:noFill/>
          </p:spPr>
          <p:txBody>
            <a:bodyPr wrap="square" lIns="182828" tIns="146262" rIns="182828" bIns="146262" rtlCol="0">
              <a:spAutoFit/>
            </a:bodyPr>
            <a:lstStyle/>
            <a:p>
              <a:pPr algn="ctr" defTabSz="932384">
                <a:lnSpc>
                  <a:spcPct val="90000"/>
                </a:lnSpc>
                <a:spcAft>
                  <a:spcPts val="600"/>
                </a:spcAft>
              </a:pPr>
              <a:r>
                <a:rPr lang="en-US" sz="2244" dirty="0">
                  <a:solidFill>
                    <a:srgbClr val="0070C0"/>
                  </a:solidFill>
                  <a:ea typeface="Segoe UI Light" charset="0"/>
                  <a:cs typeface="Segoe UI Light" charset="0"/>
                </a:rPr>
                <a:t>Windows 10</a:t>
              </a:r>
            </a:p>
          </p:txBody>
        </p:sp>
        <p:sp>
          <p:nvSpPr>
            <p:cNvPr id="34" name="TextBox 33"/>
            <p:cNvSpPr txBox="1"/>
            <p:nvPr/>
          </p:nvSpPr>
          <p:spPr>
            <a:xfrm>
              <a:off x="3233804" y="5664020"/>
              <a:ext cx="4172183" cy="911195"/>
            </a:xfrm>
            <a:prstGeom prst="rect">
              <a:avLst/>
            </a:prstGeom>
            <a:noFill/>
          </p:spPr>
          <p:txBody>
            <a:bodyPr wrap="square" lIns="182828" tIns="146262" rIns="182828" bIns="146262" rtlCol="0">
              <a:spAutoFit/>
            </a:bodyPr>
            <a:lstStyle/>
            <a:p>
              <a:pPr algn="ctr" defTabSz="932384">
                <a:lnSpc>
                  <a:spcPct val="90000"/>
                </a:lnSpc>
                <a:spcAft>
                  <a:spcPts val="600"/>
                </a:spcAft>
              </a:pPr>
              <a:r>
                <a:rPr lang="en-US" sz="2244" dirty="0">
                  <a:solidFill>
                    <a:srgbClr val="00B050"/>
                  </a:solidFill>
                  <a:ea typeface="Segoe UI Light" charset="0"/>
                  <a:cs typeface="Segoe UI Light" charset="0"/>
                </a:rPr>
                <a:t>Microsoft Configuration Manager and or Intune</a:t>
              </a:r>
            </a:p>
          </p:txBody>
        </p:sp>
        <p:sp>
          <p:nvSpPr>
            <p:cNvPr id="35" name="TextBox 34"/>
            <p:cNvSpPr txBox="1"/>
            <p:nvPr/>
          </p:nvSpPr>
          <p:spPr>
            <a:xfrm>
              <a:off x="7214000" y="5634143"/>
              <a:ext cx="4137423" cy="600406"/>
            </a:xfrm>
            <a:prstGeom prst="rect">
              <a:avLst/>
            </a:prstGeom>
            <a:noFill/>
          </p:spPr>
          <p:txBody>
            <a:bodyPr wrap="square" lIns="182828" tIns="146262" rIns="182828" bIns="146262" rtlCol="0">
              <a:spAutoFit/>
            </a:bodyPr>
            <a:lstStyle/>
            <a:p>
              <a:pPr algn="ctr" defTabSz="932384">
                <a:lnSpc>
                  <a:spcPct val="90000"/>
                </a:lnSpc>
                <a:spcAft>
                  <a:spcPts val="600"/>
                </a:spcAft>
              </a:pPr>
              <a:r>
                <a:rPr lang="en-US" sz="2244" dirty="0">
                  <a:solidFill>
                    <a:srgbClr val="344D73"/>
                  </a:solidFill>
                  <a:ea typeface="Segoe UI Light" charset="0"/>
                  <a:cs typeface="Segoe UI Light" charset="0"/>
                </a:rPr>
                <a:t>Azure Rights Management</a:t>
              </a:r>
            </a:p>
          </p:txBody>
        </p:sp>
      </p:grpSp>
      <p:grpSp>
        <p:nvGrpSpPr>
          <p:cNvPr id="2" name="Group 1"/>
          <p:cNvGrpSpPr/>
          <p:nvPr/>
        </p:nvGrpSpPr>
        <p:grpSpPr>
          <a:xfrm>
            <a:off x="541530" y="1411370"/>
            <a:ext cx="2908895" cy="4184476"/>
            <a:chOff x="530095" y="1383822"/>
            <a:chExt cx="2852117" cy="4102800"/>
          </a:xfrm>
        </p:grpSpPr>
        <p:sp>
          <p:nvSpPr>
            <p:cNvPr id="23" name="1a"/>
            <p:cNvSpPr/>
            <p:nvPr/>
          </p:nvSpPr>
          <p:spPr bwMode="auto">
            <a:xfrm>
              <a:off x="530095" y="1383822"/>
              <a:ext cx="2742430" cy="4102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926" fontAlgn="base">
                <a:lnSpc>
                  <a:spcPct val="90000"/>
                </a:lnSpc>
                <a:spcBef>
                  <a:spcPct val="0"/>
                </a:spcBef>
                <a:spcAft>
                  <a:spcPts val="1198"/>
                </a:spcAft>
              </a:pPr>
              <a:endParaRPr lang="en-US" sz="2244" spc="-100" dirty="0">
                <a:ln w="3175">
                  <a:noFill/>
                </a:ln>
                <a:solidFill>
                  <a:srgbClr val="FFFFFF"/>
                </a:solidFill>
                <a:latin typeface="+mj-lt"/>
              </a:endParaRPr>
            </a:p>
          </p:txBody>
        </p:sp>
        <p:sp>
          <p:nvSpPr>
            <p:cNvPr id="7" name="h1"/>
            <p:cNvSpPr txBox="1"/>
            <p:nvPr/>
          </p:nvSpPr>
          <p:spPr>
            <a:xfrm>
              <a:off x="566251" y="1702626"/>
              <a:ext cx="2705925" cy="403103"/>
            </a:xfrm>
            <a:prstGeom prst="rect">
              <a:avLst/>
            </a:prstGeom>
            <a:noFill/>
            <a:effectLst/>
          </p:spPr>
          <p:txBody>
            <a:bodyPr wrap="square" lIns="93243" tIns="46620" rIns="93243" bIns="46620" rtlCol="0">
              <a:spAutoFit/>
            </a:bodyPr>
            <a:lstStyle/>
            <a:p>
              <a:pPr algn="ctr" defTabSz="932384">
                <a:lnSpc>
                  <a:spcPct val="90000"/>
                </a:lnSpc>
              </a:pPr>
              <a:r>
                <a:rPr lang="en-US" sz="2244" b="1" dirty="0">
                  <a:solidFill>
                    <a:schemeClr val="tx2"/>
                  </a:solidFill>
                  <a:latin typeface="+mj-lt"/>
                </a:rPr>
                <a:t>Device protection</a:t>
              </a:r>
            </a:p>
          </p:txBody>
        </p:sp>
        <p:sp>
          <p:nvSpPr>
            <p:cNvPr id="18" name="1a"/>
            <p:cNvSpPr/>
            <p:nvPr/>
          </p:nvSpPr>
          <p:spPr bwMode="auto">
            <a:xfrm>
              <a:off x="530095" y="2284894"/>
              <a:ext cx="2742430" cy="32017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926" fontAlgn="base">
                <a:lnSpc>
                  <a:spcPct val="90000"/>
                </a:lnSpc>
                <a:spcBef>
                  <a:spcPct val="0"/>
                </a:spcBef>
                <a:spcAft>
                  <a:spcPts val="1198"/>
                </a:spcAft>
              </a:pPr>
              <a:endParaRPr lang="en-US" sz="2244" spc="-100" dirty="0">
                <a:ln w="3175">
                  <a:noFill/>
                </a:ln>
                <a:solidFill>
                  <a:srgbClr val="FFFFFF"/>
                </a:solidFill>
                <a:latin typeface="+mj-lt"/>
              </a:endParaRPr>
            </a:p>
          </p:txBody>
        </p:sp>
        <p:sp>
          <p:nvSpPr>
            <p:cNvPr id="12" name="TextBox 11"/>
            <p:cNvSpPr txBox="1"/>
            <p:nvPr/>
          </p:nvSpPr>
          <p:spPr>
            <a:xfrm>
              <a:off x="745842" y="2705214"/>
              <a:ext cx="2636370" cy="2452466"/>
            </a:xfrm>
            <a:prstGeom prst="rect">
              <a:avLst/>
            </a:prstGeom>
            <a:noFill/>
          </p:spPr>
          <p:txBody>
            <a:bodyPr wrap="square" lIns="186521" tIns="149217" rIns="186521" bIns="149217" rtlCol="0">
              <a:spAutoFit/>
            </a:bodyPr>
            <a:lstStyle/>
            <a:p>
              <a:pPr>
                <a:lnSpc>
                  <a:spcPct val="90000"/>
                </a:lnSpc>
                <a:spcAft>
                  <a:spcPts val="1224"/>
                </a:spcAft>
              </a:pPr>
              <a:r>
                <a:rPr lang="en-US" sz="2448" dirty="0">
                  <a:solidFill>
                    <a:schemeClr val="bg1"/>
                  </a:solidFill>
                  <a:latin typeface="+mj-lt"/>
                </a:rPr>
                <a:t>BitLocker</a:t>
              </a:r>
            </a:p>
            <a:p>
              <a:pPr>
                <a:lnSpc>
                  <a:spcPct val="90000"/>
                </a:lnSpc>
                <a:spcAft>
                  <a:spcPts val="1224"/>
                </a:spcAft>
              </a:pPr>
              <a:r>
                <a:rPr lang="en-US" sz="2448" dirty="0">
                  <a:solidFill>
                    <a:schemeClr val="bg1"/>
                  </a:solidFill>
                  <a:latin typeface="+mj-lt"/>
                </a:rPr>
                <a:t>Device Guard</a:t>
              </a:r>
            </a:p>
            <a:p>
              <a:pPr>
                <a:lnSpc>
                  <a:spcPct val="90000"/>
                </a:lnSpc>
                <a:spcAft>
                  <a:spcPts val="1224"/>
                </a:spcAft>
              </a:pPr>
              <a:r>
                <a:rPr lang="en-US" sz="2448" dirty="0">
                  <a:solidFill>
                    <a:schemeClr val="bg1"/>
                  </a:solidFill>
                  <a:latin typeface="+mj-lt"/>
                </a:rPr>
                <a:t>Device settings</a:t>
              </a:r>
            </a:p>
            <a:p>
              <a:pPr>
                <a:lnSpc>
                  <a:spcPct val="90000"/>
                </a:lnSpc>
                <a:spcAft>
                  <a:spcPts val="1224"/>
                </a:spcAft>
              </a:pPr>
              <a:r>
                <a:rPr lang="en-US" sz="2448" dirty="0">
                  <a:solidFill>
                    <a:schemeClr val="bg1"/>
                  </a:solidFill>
                  <a:latin typeface="+mj-lt"/>
                </a:rPr>
                <a:t>Windows Defender</a:t>
              </a:r>
            </a:p>
          </p:txBody>
        </p:sp>
      </p:grpSp>
      <p:grpSp>
        <p:nvGrpSpPr>
          <p:cNvPr id="19" name="Group 18"/>
          <p:cNvGrpSpPr/>
          <p:nvPr/>
        </p:nvGrpSpPr>
        <p:grpSpPr>
          <a:xfrm>
            <a:off x="3336944" y="1411370"/>
            <a:ext cx="5591667" cy="4184476"/>
            <a:chOff x="3270947" y="1383822"/>
            <a:chExt cx="5482524" cy="4102800"/>
          </a:xfrm>
        </p:grpSpPr>
        <p:sp>
          <p:nvSpPr>
            <p:cNvPr id="24" name="1a"/>
            <p:cNvSpPr/>
            <p:nvPr/>
          </p:nvSpPr>
          <p:spPr bwMode="auto">
            <a:xfrm>
              <a:off x="3270947" y="1383822"/>
              <a:ext cx="2742430" cy="41028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926" fontAlgn="base">
                <a:lnSpc>
                  <a:spcPct val="90000"/>
                </a:lnSpc>
                <a:spcBef>
                  <a:spcPct val="0"/>
                </a:spcBef>
                <a:spcAft>
                  <a:spcPts val="1198"/>
                </a:spcAft>
              </a:pPr>
              <a:endParaRPr lang="en-US" sz="2244" spc="-100" dirty="0">
                <a:ln w="3175">
                  <a:noFill/>
                </a:ln>
                <a:solidFill>
                  <a:srgbClr val="FFFFFF"/>
                </a:solidFill>
                <a:latin typeface="+mj-lt"/>
              </a:endParaRPr>
            </a:p>
          </p:txBody>
        </p:sp>
        <p:sp>
          <p:nvSpPr>
            <p:cNvPr id="25" name="1a"/>
            <p:cNvSpPr/>
            <p:nvPr/>
          </p:nvSpPr>
          <p:spPr bwMode="auto">
            <a:xfrm>
              <a:off x="6010087" y="1383822"/>
              <a:ext cx="2742430" cy="4102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926" fontAlgn="base">
                <a:lnSpc>
                  <a:spcPct val="90000"/>
                </a:lnSpc>
                <a:spcBef>
                  <a:spcPct val="0"/>
                </a:spcBef>
                <a:spcAft>
                  <a:spcPts val="1198"/>
                </a:spcAft>
              </a:pPr>
              <a:endParaRPr lang="en-US" sz="2244" spc="-100" dirty="0">
                <a:ln w="3175">
                  <a:noFill/>
                </a:ln>
                <a:solidFill>
                  <a:srgbClr val="FFFFFF"/>
                </a:solidFill>
                <a:latin typeface="+mj-lt"/>
              </a:endParaRPr>
            </a:p>
          </p:txBody>
        </p:sp>
        <p:sp>
          <p:nvSpPr>
            <p:cNvPr id="40" name="2a"/>
            <p:cNvSpPr/>
            <p:nvPr/>
          </p:nvSpPr>
          <p:spPr bwMode="auto">
            <a:xfrm>
              <a:off x="6011041" y="2284894"/>
              <a:ext cx="2742430" cy="3201727"/>
            </a:xfrm>
            <a:custGeom>
              <a:avLst/>
              <a:gdLst>
                <a:gd name="connsiteX0" fmla="*/ 0 w 2742430"/>
                <a:gd name="connsiteY0" fmla="*/ 0 h 3201727"/>
                <a:gd name="connsiteX1" fmla="*/ 2742430 w 2742430"/>
                <a:gd name="connsiteY1" fmla="*/ 0 h 3201727"/>
                <a:gd name="connsiteX2" fmla="*/ 2742430 w 2742430"/>
                <a:gd name="connsiteY2" fmla="*/ 3201727 h 3201727"/>
                <a:gd name="connsiteX3" fmla="*/ 0 w 2742430"/>
                <a:gd name="connsiteY3" fmla="*/ 3201727 h 3201727"/>
                <a:gd name="connsiteX4" fmla="*/ 0 w 2742430"/>
                <a:gd name="connsiteY4" fmla="*/ 0 h 3201727"/>
                <a:gd name="connsiteX0" fmla="*/ 0 w 2742430"/>
                <a:gd name="connsiteY0" fmla="*/ 0 h 3201727"/>
                <a:gd name="connsiteX1" fmla="*/ 2742430 w 2742430"/>
                <a:gd name="connsiteY1" fmla="*/ 3201727 h 3201727"/>
                <a:gd name="connsiteX2" fmla="*/ 0 w 2742430"/>
                <a:gd name="connsiteY2" fmla="*/ 3201727 h 3201727"/>
                <a:gd name="connsiteX3" fmla="*/ 0 w 2742430"/>
                <a:gd name="connsiteY3" fmla="*/ 0 h 3201727"/>
              </a:gdLst>
              <a:ahLst/>
              <a:cxnLst>
                <a:cxn ang="0">
                  <a:pos x="connsiteX0" y="connsiteY0"/>
                </a:cxn>
                <a:cxn ang="0">
                  <a:pos x="connsiteX1" y="connsiteY1"/>
                </a:cxn>
                <a:cxn ang="0">
                  <a:pos x="connsiteX2" y="connsiteY2"/>
                </a:cxn>
                <a:cxn ang="0">
                  <a:pos x="connsiteX3" y="connsiteY3"/>
                </a:cxn>
              </a:cxnLst>
              <a:rect l="l" t="t" r="r" b="b"/>
              <a:pathLst>
                <a:path w="2742430" h="3201727">
                  <a:moveTo>
                    <a:pt x="0" y="0"/>
                  </a:moveTo>
                  <a:lnTo>
                    <a:pt x="2742430" y="3201727"/>
                  </a:lnTo>
                  <a:lnTo>
                    <a:pt x="0" y="3201727"/>
                  </a:lnTo>
                  <a:lnTo>
                    <a:pt x="0" y="0"/>
                  </a:lnTo>
                  <a:close/>
                </a:path>
              </a:pathLst>
            </a:cu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926" fontAlgn="base">
                <a:lnSpc>
                  <a:spcPct val="90000"/>
                </a:lnSpc>
                <a:spcBef>
                  <a:spcPct val="0"/>
                </a:spcBef>
                <a:spcAft>
                  <a:spcPts val="1198"/>
                </a:spcAft>
              </a:pPr>
              <a:endParaRPr lang="en-US" sz="2244" spc="-100" dirty="0">
                <a:ln w="3175">
                  <a:noFill/>
                </a:ln>
                <a:solidFill>
                  <a:srgbClr val="FFFFFF"/>
                </a:solidFill>
                <a:latin typeface="+mj-lt"/>
              </a:endParaRPr>
            </a:p>
          </p:txBody>
        </p:sp>
        <p:sp>
          <p:nvSpPr>
            <p:cNvPr id="20" name="3a"/>
            <p:cNvSpPr/>
            <p:nvPr/>
          </p:nvSpPr>
          <p:spPr bwMode="auto">
            <a:xfrm>
              <a:off x="3270947" y="2284894"/>
              <a:ext cx="2745114" cy="320172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13926" fontAlgn="base">
                <a:lnSpc>
                  <a:spcPct val="90000"/>
                </a:lnSpc>
                <a:spcBef>
                  <a:spcPct val="0"/>
                </a:spcBef>
                <a:spcAft>
                  <a:spcPts val="1198"/>
                </a:spcAft>
              </a:pPr>
              <a:endParaRPr lang="en-US" sz="2244" spc="-100" dirty="0">
                <a:ln w="3175">
                  <a:noFill/>
                </a:ln>
                <a:solidFill>
                  <a:srgbClr val="FFFFFF"/>
                </a:solidFill>
                <a:latin typeface="+mj-lt"/>
              </a:endParaRPr>
            </a:p>
          </p:txBody>
        </p:sp>
        <p:sp>
          <p:nvSpPr>
            <p:cNvPr id="13" name="h1"/>
            <p:cNvSpPr txBox="1"/>
            <p:nvPr/>
          </p:nvSpPr>
          <p:spPr>
            <a:xfrm>
              <a:off x="3285547" y="1702626"/>
              <a:ext cx="2708211" cy="403103"/>
            </a:xfrm>
            <a:prstGeom prst="rect">
              <a:avLst/>
            </a:prstGeom>
            <a:noFill/>
            <a:effectLst/>
          </p:spPr>
          <p:txBody>
            <a:bodyPr wrap="square" lIns="93243" tIns="46620" rIns="93243" bIns="46620" rtlCol="0">
              <a:spAutoFit/>
            </a:bodyPr>
            <a:lstStyle/>
            <a:p>
              <a:pPr algn="ctr" defTabSz="932384">
                <a:lnSpc>
                  <a:spcPct val="90000"/>
                </a:lnSpc>
              </a:pPr>
              <a:r>
                <a:rPr lang="en-US" sz="2244" b="1" dirty="0">
                  <a:solidFill>
                    <a:schemeClr val="tx2"/>
                  </a:solidFill>
                  <a:latin typeface="+mj-lt"/>
                </a:rPr>
                <a:t>Data separation</a:t>
              </a:r>
            </a:p>
          </p:txBody>
        </p:sp>
        <p:sp>
          <p:nvSpPr>
            <p:cNvPr id="14" name="h1"/>
            <p:cNvSpPr txBox="1"/>
            <p:nvPr/>
          </p:nvSpPr>
          <p:spPr>
            <a:xfrm>
              <a:off x="6019875" y="1702626"/>
              <a:ext cx="2716313" cy="403103"/>
            </a:xfrm>
            <a:prstGeom prst="rect">
              <a:avLst/>
            </a:prstGeom>
            <a:noFill/>
          </p:spPr>
          <p:txBody>
            <a:bodyPr wrap="square" lIns="93243" tIns="46620" rIns="93243" bIns="46620" rtlCol="0">
              <a:spAutoFit/>
            </a:bodyPr>
            <a:lstStyle/>
            <a:p>
              <a:pPr algn="ctr" defTabSz="932384">
                <a:lnSpc>
                  <a:spcPct val="90000"/>
                </a:lnSpc>
              </a:pPr>
              <a:r>
                <a:rPr lang="en-US" sz="2244" b="1" dirty="0">
                  <a:solidFill>
                    <a:schemeClr val="tx2"/>
                  </a:solidFill>
                  <a:latin typeface="+mj-lt"/>
                </a:rPr>
                <a:t>Leak protection</a:t>
              </a:r>
            </a:p>
          </p:txBody>
        </p:sp>
        <p:sp>
          <p:nvSpPr>
            <p:cNvPr id="36" name="TextBox 35"/>
            <p:cNvSpPr txBox="1"/>
            <p:nvPr/>
          </p:nvSpPr>
          <p:spPr>
            <a:xfrm>
              <a:off x="3841640" y="2706624"/>
              <a:ext cx="3985729" cy="1466555"/>
            </a:xfrm>
            <a:prstGeom prst="rect">
              <a:avLst/>
            </a:prstGeom>
            <a:noFill/>
          </p:spPr>
          <p:txBody>
            <a:bodyPr wrap="square" lIns="186521" tIns="149217" rIns="186521" bIns="149217" rtlCol="0">
              <a:spAutoFit/>
            </a:bodyPr>
            <a:lstStyle/>
            <a:p>
              <a:pPr>
                <a:lnSpc>
                  <a:spcPct val="90000"/>
                </a:lnSpc>
                <a:spcAft>
                  <a:spcPts val="612"/>
                </a:spcAft>
              </a:pPr>
              <a:r>
                <a:rPr lang="en-US" sz="2448" dirty="0">
                  <a:solidFill>
                    <a:schemeClr val="bg1"/>
                  </a:solidFill>
                  <a:latin typeface="+mj-lt"/>
                </a:rPr>
                <a:t>Windows </a:t>
              </a:r>
            </a:p>
            <a:p>
              <a:pPr>
                <a:lnSpc>
                  <a:spcPct val="90000"/>
                </a:lnSpc>
                <a:spcAft>
                  <a:spcPts val="612"/>
                </a:spcAft>
              </a:pPr>
              <a:r>
                <a:rPr lang="en-US" sz="2448" dirty="0">
                  <a:solidFill>
                    <a:schemeClr val="bg1"/>
                  </a:solidFill>
                  <a:latin typeface="+mj-lt"/>
                </a:rPr>
                <a:t>Information</a:t>
              </a:r>
            </a:p>
            <a:p>
              <a:pPr>
                <a:lnSpc>
                  <a:spcPct val="90000"/>
                </a:lnSpc>
                <a:spcAft>
                  <a:spcPts val="612"/>
                </a:spcAft>
              </a:pPr>
              <a:r>
                <a:rPr lang="en-US" sz="2448" dirty="0">
                  <a:solidFill>
                    <a:schemeClr val="bg1"/>
                  </a:solidFill>
                  <a:latin typeface="+mj-lt"/>
                </a:rPr>
                <a:t>Protection</a:t>
              </a:r>
            </a:p>
          </p:txBody>
        </p:sp>
      </p:grpSp>
      <p:grpSp>
        <p:nvGrpSpPr>
          <p:cNvPr id="6" name="Group 5"/>
          <p:cNvGrpSpPr/>
          <p:nvPr/>
        </p:nvGrpSpPr>
        <p:grpSpPr>
          <a:xfrm>
            <a:off x="6119078" y="1411370"/>
            <a:ext cx="5995256" cy="4184476"/>
            <a:chOff x="5998776" y="1383822"/>
            <a:chExt cx="5878236" cy="4102800"/>
          </a:xfrm>
        </p:grpSpPr>
        <p:sp>
          <p:nvSpPr>
            <p:cNvPr id="22" name="2a"/>
            <p:cNvSpPr/>
            <p:nvPr/>
          </p:nvSpPr>
          <p:spPr bwMode="auto">
            <a:xfrm>
              <a:off x="5998776" y="2284894"/>
              <a:ext cx="2754695" cy="3201727"/>
            </a:xfrm>
            <a:custGeom>
              <a:avLst/>
              <a:gdLst>
                <a:gd name="connsiteX0" fmla="*/ 0 w 2754695"/>
                <a:gd name="connsiteY0" fmla="*/ 0 h 3201727"/>
                <a:gd name="connsiteX1" fmla="*/ 2754695 w 2754695"/>
                <a:gd name="connsiteY1" fmla="*/ 0 h 3201727"/>
                <a:gd name="connsiteX2" fmla="*/ 2754695 w 2754695"/>
                <a:gd name="connsiteY2" fmla="*/ 3201727 h 3201727"/>
                <a:gd name="connsiteX3" fmla="*/ 0 w 2754695"/>
                <a:gd name="connsiteY3" fmla="*/ 3201727 h 3201727"/>
                <a:gd name="connsiteX4" fmla="*/ 0 w 2754695"/>
                <a:gd name="connsiteY4" fmla="*/ 0 h 3201727"/>
                <a:gd name="connsiteX0" fmla="*/ 0 w 2754695"/>
                <a:gd name="connsiteY0" fmla="*/ 0 h 3201727"/>
                <a:gd name="connsiteX1" fmla="*/ 2754695 w 2754695"/>
                <a:gd name="connsiteY1" fmla="*/ 0 h 3201727"/>
                <a:gd name="connsiteX2" fmla="*/ 2754695 w 2754695"/>
                <a:gd name="connsiteY2" fmla="*/ 3201727 h 3201727"/>
                <a:gd name="connsiteX3" fmla="*/ 0 w 2754695"/>
                <a:gd name="connsiteY3" fmla="*/ 0 h 3201727"/>
              </a:gdLst>
              <a:ahLst/>
              <a:cxnLst>
                <a:cxn ang="0">
                  <a:pos x="connsiteX0" y="connsiteY0"/>
                </a:cxn>
                <a:cxn ang="0">
                  <a:pos x="connsiteX1" y="connsiteY1"/>
                </a:cxn>
                <a:cxn ang="0">
                  <a:pos x="connsiteX2" y="connsiteY2"/>
                </a:cxn>
                <a:cxn ang="0">
                  <a:pos x="connsiteX3" y="connsiteY3"/>
                </a:cxn>
              </a:cxnLst>
              <a:rect l="l" t="t" r="r" b="b"/>
              <a:pathLst>
                <a:path w="2754695" h="3201727">
                  <a:moveTo>
                    <a:pt x="0" y="0"/>
                  </a:moveTo>
                  <a:lnTo>
                    <a:pt x="2754695" y="0"/>
                  </a:lnTo>
                  <a:lnTo>
                    <a:pt x="2754695" y="3201727"/>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926" fontAlgn="base">
                <a:lnSpc>
                  <a:spcPct val="90000"/>
                </a:lnSpc>
                <a:spcBef>
                  <a:spcPct val="0"/>
                </a:spcBef>
                <a:spcAft>
                  <a:spcPts val="1198"/>
                </a:spcAft>
              </a:pPr>
              <a:endParaRPr lang="en-US" sz="2244" spc="-100" dirty="0">
                <a:ln w="3175">
                  <a:noFill/>
                </a:ln>
                <a:solidFill>
                  <a:srgbClr val="FFFFFF"/>
                </a:solidFill>
                <a:latin typeface="+mj-lt"/>
              </a:endParaRPr>
            </a:p>
          </p:txBody>
        </p:sp>
        <p:grpSp>
          <p:nvGrpSpPr>
            <p:cNvPr id="4" name="Group 3"/>
            <p:cNvGrpSpPr/>
            <p:nvPr/>
          </p:nvGrpSpPr>
          <p:grpSpPr>
            <a:xfrm>
              <a:off x="8391231" y="1383822"/>
              <a:ext cx="3485781" cy="4102800"/>
              <a:chOff x="8391231" y="1383822"/>
              <a:chExt cx="3485781" cy="4102800"/>
            </a:xfrm>
          </p:grpSpPr>
          <p:sp>
            <p:nvSpPr>
              <p:cNvPr id="26" name="1a"/>
              <p:cNvSpPr/>
              <p:nvPr/>
            </p:nvSpPr>
            <p:spPr bwMode="auto">
              <a:xfrm>
                <a:off x="8746226" y="1383822"/>
                <a:ext cx="2754694" cy="41028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926" fontAlgn="base">
                  <a:lnSpc>
                    <a:spcPct val="90000"/>
                  </a:lnSpc>
                  <a:spcBef>
                    <a:spcPct val="0"/>
                  </a:spcBef>
                  <a:spcAft>
                    <a:spcPts val="1198"/>
                  </a:spcAft>
                </a:pPr>
                <a:endParaRPr lang="en-US" sz="2244" spc="-100" dirty="0">
                  <a:ln w="3175">
                    <a:noFill/>
                  </a:ln>
                  <a:solidFill>
                    <a:srgbClr val="FFFFFF"/>
                  </a:solidFill>
                  <a:latin typeface="+mj-lt"/>
                </a:endParaRPr>
              </a:p>
            </p:txBody>
          </p:sp>
          <p:sp>
            <p:nvSpPr>
              <p:cNvPr id="11" name="2a"/>
              <p:cNvSpPr/>
              <p:nvPr/>
            </p:nvSpPr>
            <p:spPr bwMode="auto">
              <a:xfrm>
                <a:off x="8746226" y="2284894"/>
                <a:ext cx="2742430" cy="3201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926" fontAlgn="base">
                  <a:lnSpc>
                    <a:spcPct val="90000"/>
                  </a:lnSpc>
                  <a:spcBef>
                    <a:spcPct val="0"/>
                  </a:spcBef>
                  <a:spcAft>
                    <a:spcPts val="1198"/>
                  </a:spcAft>
                </a:pPr>
                <a:endParaRPr lang="en-US" sz="2244" spc="-100" dirty="0">
                  <a:ln w="3175">
                    <a:noFill/>
                  </a:ln>
                  <a:solidFill>
                    <a:srgbClr val="FFFFFF"/>
                  </a:solidFill>
                  <a:latin typeface="+mj-lt"/>
                </a:endParaRPr>
              </a:p>
            </p:txBody>
          </p:sp>
          <p:sp>
            <p:nvSpPr>
              <p:cNvPr id="16" name="h1"/>
              <p:cNvSpPr txBox="1"/>
              <p:nvPr/>
            </p:nvSpPr>
            <p:spPr>
              <a:xfrm>
                <a:off x="8779588" y="1690214"/>
                <a:ext cx="2709068" cy="403103"/>
              </a:xfrm>
              <a:prstGeom prst="rect">
                <a:avLst/>
              </a:prstGeom>
              <a:noFill/>
            </p:spPr>
            <p:txBody>
              <a:bodyPr wrap="square" lIns="93243" tIns="46620" rIns="93243" bIns="46620" rtlCol="0">
                <a:spAutoFit/>
              </a:bodyPr>
              <a:lstStyle/>
              <a:p>
                <a:pPr algn="ctr" defTabSz="932384">
                  <a:lnSpc>
                    <a:spcPct val="90000"/>
                  </a:lnSpc>
                </a:pPr>
                <a:r>
                  <a:rPr lang="en-US" sz="2244" b="1" dirty="0">
                    <a:solidFill>
                      <a:schemeClr val="tx2"/>
                    </a:solidFill>
                    <a:latin typeface="+mj-lt"/>
                  </a:rPr>
                  <a:t>Sharing protection</a:t>
                </a:r>
              </a:p>
            </p:txBody>
          </p:sp>
          <p:sp>
            <p:nvSpPr>
              <p:cNvPr id="28" name="TextBox 27"/>
              <p:cNvSpPr txBox="1"/>
              <p:nvPr/>
            </p:nvSpPr>
            <p:spPr>
              <a:xfrm>
                <a:off x="8391231" y="2706624"/>
                <a:ext cx="3485781" cy="973600"/>
              </a:xfrm>
              <a:prstGeom prst="rect">
                <a:avLst/>
              </a:prstGeom>
              <a:noFill/>
            </p:spPr>
            <p:txBody>
              <a:bodyPr wrap="square" lIns="186521" tIns="149217" rIns="186521" bIns="149217" rtlCol="0">
                <a:spAutoFit/>
              </a:bodyPr>
              <a:lstStyle/>
              <a:p>
                <a:pPr>
                  <a:lnSpc>
                    <a:spcPct val="90000"/>
                  </a:lnSpc>
                  <a:spcBef>
                    <a:spcPts val="612"/>
                  </a:spcBef>
                  <a:spcAft>
                    <a:spcPts val="612"/>
                  </a:spcAft>
                </a:pPr>
                <a:r>
                  <a:rPr lang="en-US" sz="2448" dirty="0">
                    <a:solidFill>
                      <a:schemeClr val="bg1"/>
                    </a:solidFill>
                    <a:latin typeface="+mj-lt"/>
                  </a:rPr>
                  <a:t>Rights </a:t>
                </a:r>
                <a:br>
                  <a:rPr lang="en-US" sz="2448" dirty="0">
                    <a:solidFill>
                      <a:schemeClr val="bg1"/>
                    </a:solidFill>
                    <a:latin typeface="+mj-lt"/>
                  </a:rPr>
                </a:br>
                <a:r>
                  <a:rPr lang="en-US" sz="2448" dirty="0">
                    <a:solidFill>
                      <a:schemeClr val="bg1"/>
                    </a:solidFill>
                    <a:latin typeface="+mj-lt"/>
                  </a:rPr>
                  <a:t>Management</a:t>
                </a:r>
              </a:p>
            </p:txBody>
          </p:sp>
        </p:grpSp>
      </p:grpSp>
    </p:spTree>
    <p:extLst>
      <p:ext uri="{BB962C8B-B14F-4D97-AF65-F5344CB8AC3E}">
        <p14:creationId xmlns:p14="http://schemas.microsoft.com/office/powerpoint/2010/main" val="1017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3500"/>
                            </p:stCondLst>
                            <p:childTnLst>
                              <p:par>
                                <p:cTn id="17" presetID="22" presetClass="entr" presetSubtype="8" fill="hold" nodeType="after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25662"/>
            <a:ext cx="12542838" cy="1181862"/>
          </a:xfrm>
        </p:spPr>
        <p:txBody>
          <a:bodyPr/>
          <a:lstStyle/>
          <a:p>
            <a:r>
              <a:rPr lang="en-US" sz="7200" dirty="0"/>
              <a:t>Demo</a:t>
            </a:r>
          </a:p>
        </p:txBody>
      </p:sp>
    </p:spTree>
    <p:extLst>
      <p:ext uri="{BB962C8B-B14F-4D97-AF65-F5344CB8AC3E}">
        <p14:creationId xmlns:p14="http://schemas.microsoft.com/office/powerpoint/2010/main" val="6682089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Gracias</a:t>
            </a:r>
          </a:p>
        </p:txBody>
      </p:sp>
      <p:sp>
        <p:nvSpPr>
          <p:cNvPr id="3" name="TextBox 2"/>
          <p:cNvSpPr txBox="1"/>
          <p:nvPr/>
        </p:nvSpPr>
        <p:spPr>
          <a:xfrm>
            <a:off x="8199437" y="4201946"/>
            <a:ext cx="3581400" cy="627864"/>
          </a:xfrm>
          <a:prstGeom prst="rect">
            <a:avLst/>
          </a:prstGeom>
          <a:noFill/>
        </p:spPr>
        <p:txBody>
          <a:bodyPr wrap="squar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http://aka.ms/MTS91</a:t>
            </a:r>
          </a:p>
        </p:txBody>
      </p:sp>
      <p:pic>
        <p:nvPicPr>
          <p:cNvPr id="5" name="Picture 4"/>
          <p:cNvPicPr>
            <a:picLocks noChangeAspect="1"/>
          </p:cNvPicPr>
          <p:nvPr/>
        </p:nvPicPr>
        <p:blipFill>
          <a:blip r:embed="rId3"/>
          <a:stretch>
            <a:fillRect/>
          </a:stretch>
        </p:blipFill>
        <p:spPr>
          <a:xfrm>
            <a:off x="8351837" y="1425723"/>
            <a:ext cx="2762250" cy="2762250"/>
          </a:xfrm>
          <a:prstGeom prst="rect">
            <a:avLst/>
          </a:prstGeom>
        </p:spPr>
      </p:pic>
      <p:sp>
        <p:nvSpPr>
          <p:cNvPr id="6" name="TextBox 5"/>
          <p:cNvSpPr txBox="1"/>
          <p:nvPr/>
        </p:nvSpPr>
        <p:spPr>
          <a:xfrm>
            <a:off x="10333037" y="6394937"/>
            <a:ext cx="1924050" cy="572464"/>
          </a:xfrm>
          <a:prstGeom prst="rect">
            <a:avLst/>
          </a:prstGeom>
          <a:noFill/>
        </p:spPr>
        <p:txBody>
          <a:bodyPr wrap="square" lIns="182880" tIns="146304" rIns="182880" bIns="146304" rtlCol="0">
            <a:spAutoFit/>
          </a:bodyPr>
          <a:lstStyle/>
          <a:p>
            <a:pPr>
              <a:lnSpc>
                <a:spcPct val="90000"/>
              </a:lnSpc>
              <a:spcAft>
                <a:spcPts val="600"/>
              </a:spcAft>
            </a:pPr>
            <a:r>
              <a:rPr lang="es-ES" sz="2000" dirty="0">
                <a:gradFill>
                  <a:gsLst>
                    <a:gs pos="2917">
                      <a:schemeClr val="tx1"/>
                    </a:gs>
                    <a:gs pos="30000">
                      <a:schemeClr val="tx1"/>
                    </a:gs>
                  </a:gsLst>
                  <a:lin ang="5400000" scaled="0"/>
                </a:gradFill>
              </a:rPr>
              <a:t>#</a:t>
            </a:r>
            <a:r>
              <a:rPr lang="es-ES" sz="2000" dirty="0" err="1">
                <a:gradFill>
                  <a:gsLst>
                    <a:gs pos="2917">
                      <a:schemeClr val="tx1"/>
                    </a:gs>
                    <a:gs pos="30000">
                      <a:schemeClr val="tx1"/>
                    </a:gs>
                  </a:gsLst>
                  <a:lin ang="5400000" scaled="0"/>
                </a:gradFill>
              </a:rPr>
              <a:t>TechSum</a:t>
            </a:r>
            <a:endParaRPr lang="es-E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2421852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How</a:t>
            </a:r>
            <a:r>
              <a:rPr lang="es-ES" dirty="0"/>
              <a:t> to </a:t>
            </a:r>
            <a:r>
              <a:rPr lang="es-ES" dirty="0" err="1"/>
              <a:t>protect</a:t>
            </a:r>
            <a:r>
              <a:rPr lang="es-ES" dirty="0"/>
              <a:t> </a:t>
            </a:r>
            <a:r>
              <a:rPr lang="es-ES" dirty="0" err="1"/>
              <a:t>your</a:t>
            </a:r>
            <a:r>
              <a:rPr lang="es-ES" dirty="0"/>
              <a:t> Information </a:t>
            </a:r>
            <a:r>
              <a:rPr lang="es-ES" dirty="0" err="1"/>
              <a:t>with</a:t>
            </a:r>
            <a:r>
              <a:rPr lang="es-ES" dirty="0"/>
              <a:t> O365</a:t>
            </a:r>
          </a:p>
        </p:txBody>
      </p:sp>
      <p:sp>
        <p:nvSpPr>
          <p:cNvPr id="3" name="Text Placeholder 2"/>
          <p:cNvSpPr>
            <a:spLocks noGrp="1"/>
          </p:cNvSpPr>
          <p:nvPr>
            <p:ph type="body" sz="quarter" idx="10"/>
          </p:nvPr>
        </p:nvSpPr>
        <p:spPr>
          <a:xfrm>
            <a:off x="274639" y="1363662"/>
            <a:ext cx="11887200" cy="4801314"/>
          </a:xfrm>
        </p:spPr>
        <p:txBody>
          <a:bodyPr/>
          <a:lstStyle/>
          <a:p>
            <a:pPr marL="571500" indent="-571500">
              <a:buFont typeface="Arial" panose="020B0604020202020204" pitchFamily="34" charset="0"/>
              <a:buChar char="•"/>
            </a:pPr>
            <a:r>
              <a:rPr lang="es-ES" dirty="0"/>
              <a:t>Data </a:t>
            </a:r>
            <a:r>
              <a:rPr lang="es-ES" dirty="0" err="1"/>
              <a:t>Loss</a:t>
            </a:r>
            <a:r>
              <a:rPr lang="es-ES" dirty="0"/>
              <a:t> </a:t>
            </a:r>
            <a:r>
              <a:rPr lang="es-ES" dirty="0" err="1"/>
              <a:t>Prevention</a:t>
            </a:r>
            <a:endParaRPr lang="es-ES" dirty="0"/>
          </a:p>
          <a:p>
            <a:pPr marL="571500" indent="-571500">
              <a:buFont typeface="Arial" panose="020B0604020202020204" pitchFamily="34" charset="0"/>
              <a:buChar char="•"/>
            </a:pPr>
            <a:r>
              <a:rPr lang="es-ES" dirty="0" err="1"/>
              <a:t>Retention</a:t>
            </a:r>
            <a:r>
              <a:rPr lang="es-ES" dirty="0"/>
              <a:t> </a:t>
            </a:r>
            <a:r>
              <a:rPr lang="es-ES" dirty="0" err="1"/>
              <a:t>Hold</a:t>
            </a:r>
            <a:endParaRPr lang="es-ES" dirty="0"/>
          </a:p>
          <a:p>
            <a:pPr marL="571500" indent="-571500">
              <a:buFont typeface="Arial" panose="020B0604020202020204" pitchFamily="34" charset="0"/>
              <a:buChar char="•"/>
            </a:pPr>
            <a:r>
              <a:rPr lang="es-ES" dirty="0" err="1"/>
              <a:t>Auditing</a:t>
            </a:r>
            <a:endParaRPr lang="es-ES" dirty="0"/>
          </a:p>
          <a:p>
            <a:pPr marL="571500" indent="-571500">
              <a:buFont typeface="Arial" panose="020B0604020202020204" pitchFamily="34" charset="0"/>
              <a:buChar char="•"/>
            </a:pPr>
            <a:r>
              <a:rPr lang="es-ES" dirty="0" err="1">
                <a:solidFill>
                  <a:schemeClr val="tx2">
                    <a:lumMod val="20000"/>
                    <a:lumOff val="80000"/>
                  </a:schemeClr>
                </a:solidFill>
              </a:rPr>
              <a:t>Compliance</a:t>
            </a:r>
            <a:r>
              <a:rPr lang="es-ES" dirty="0">
                <a:solidFill>
                  <a:schemeClr val="tx2">
                    <a:lumMod val="20000"/>
                    <a:lumOff val="80000"/>
                  </a:schemeClr>
                </a:solidFill>
              </a:rPr>
              <a:t> Cases (</a:t>
            </a:r>
            <a:r>
              <a:rPr lang="es-ES" dirty="0" err="1">
                <a:solidFill>
                  <a:schemeClr val="tx2">
                    <a:lumMod val="20000"/>
                    <a:lumOff val="80000"/>
                  </a:schemeClr>
                </a:solidFill>
              </a:rPr>
              <a:t>eDiscovery</a:t>
            </a:r>
            <a:r>
              <a:rPr lang="es-ES" dirty="0">
                <a:solidFill>
                  <a:schemeClr val="tx2">
                    <a:lumMod val="20000"/>
                    <a:lumOff val="80000"/>
                  </a:schemeClr>
                </a:solidFill>
              </a:rPr>
              <a:t>)</a:t>
            </a:r>
          </a:p>
          <a:p>
            <a:pPr marL="571500" indent="-571500">
              <a:buFont typeface="Arial" panose="020B0604020202020204" pitchFamily="34" charset="0"/>
              <a:buChar char="•"/>
            </a:pPr>
            <a:r>
              <a:rPr lang="es-ES" dirty="0" err="1">
                <a:solidFill>
                  <a:schemeClr val="tx2">
                    <a:lumMod val="20000"/>
                    <a:lumOff val="80000"/>
                  </a:schemeClr>
                </a:solidFill>
              </a:rPr>
              <a:t>Device</a:t>
            </a:r>
            <a:r>
              <a:rPr lang="es-ES" dirty="0">
                <a:solidFill>
                  <a:schemeClr val="tx2">
                    <a:lumMod val="20000"/>
                    <a:lumOff val="80000"/>
                  </a:schemeClr>
                </a:solidFill>
              </a:rPr>
              <a:t> Security </a:t>
            </a:r>
            <a:r>
              <a:rPr lang="es-ES" dirty="0" err="1">
                <a:solidFill>
                  <a:schemeClr val="tx2">
                    <a:lumMod val="20000"/>
                    <a:lumOff val="80000"/>
                  </a:schemeClr>
                </a:solidFill>
              </a:rPr>
              <a:t>Policies</a:t>
            </a:r>
            <a:endParaRPr lang="es-ES" dirty="0">
              <a:solidFill>
                <a:schemeClr val="tx2">
                  <a:lumMod val="20000"/>
                  <a:lumOff val="80000"/>
                </a:schemeClr>
              </a:solidFill>
            </a:endParaRPr>
          </a:p>
          <a:p>
            <a:pPr marL="571500" indent="-571500">
              <a:buFont typeface="Arial" panose="020B0604020202020204" pitchFamily="34" charset="0"/>
              <a:buChar char="•"/>
            </a:pPr>
            <a:r>
              <a:rPr lang="es-ES" dirty="0" err="1">
                <a:solidFill>
                  <a:schemeClr val="tx2">
                    <a:lumMod val="20000"/>
                    <a:lumOff val="80000"/>
                  </a:schemeClr>
                </a:solidFill>
              </a:rPr>
              <a:t>Retention</a:t>
            </a:r>
            <a:r>
              <a:rPr lang="es-ES" dirty="0">
                <a:solidFill>
                  <a:schemeClr val="tx2">
                    <a:lumMod val="20000"/>
                    <a:lumOff val="80000"/>
                  </a:schemeClr>
                </a:solidFill>
              </a:rPr>
              <a:t> </a:t>
            </a:r>
            <a:r>
              <a:rPr lang="es-ES" dirty="0" err="1">
                <a:solidFill>
                  <a:schemeClr val="tx2">
                    <a:lumMod val="20000"/>
                    <a:lumOff val="80000"/>
                  </a:schemeClr>
                </a:solidFill>
              </a:rPr>
              <a:t>Tags</a:t>
            </a:r>
            <a:endParaRPr lang="es-ES" dirty="0">
              <a:solidFill>
                <a:schemeClr val="tx2">
                  <a:lumMod val="20000"/>
                  <a:lumOff val="80000"/>
                </a:schemeClr>
              </a:solidFill>
            </a:endParaRPr>
          </a:p>
          <a:p>
            <a:pPr marL="571500" indent="-571500">
              <a:buFont typeface="Arial" panose="020B0604020202020204" pitchFamily="34" charset="0"/>
              <a:buChar char="•"/>
            </a:pPr>
            <a:endParaRPr lang="es-ES" dirty="0"/>
          </a:p>
        </p:txBody>
      </p:sp>
      <p:pic>
        <p:nvPicPr>
          <p:cNvPr id="4" name="Picture 3"/>
          <p:cNvPicPr>
            <a:picLocks noChangeAspect="1"/>
          </p:cNvPicPr>
          <p:nvPr/>
        </p:nvPicPr>
        <p:blipFill>
          <a:blip r:embed="rId3"/>
          <a:stretch>
            <a:fillRect/>
          </a:stretch>
        </p:blipFill>
        <p:spPr>
          <a:xfrm>
            <a:off x="9418637" y="2506662"/>
            <a:ext cx="1472339" cy="1447800"/>
          </a:xfrm>
          <a:prstGeom prst="rect">
            <a:avLst/>
          </a:prstGeom>
        </p:spPr>
      </p:pic>
    </p:spTree>
    <p:extLst>
      <p:ext uri="{BB962C8B-B14F-4D97-AF65-F5344CB8AC3E}">
        <p14:creationId xmlns:p14="http://schemas.microsoft.com/office/powerpoint/2010/main" val="29359653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s-ES" dirty="0"/>
              <a:t>Data </a:t>
            </a:r>
            <a:r>
              <a:rPr lang="es-ES" dirty="0" err="1"/>
              <a:t>Loss</a:t>
            </a:r>
            <a:r>
              <a:rPr lang="es-ES" dirty="0"/>
              <a:t> </a:t>
            </a:r>
            <a:r>
              <a:rPr lang="es-ES" dirty="0" err="1"/>
              <a:t>Prevention</a:t>
            </a:r>
            <a:endParaRPr lang="es-ES" dirty="0"/>
          </a:p>
        </p:txBody>
      </p:sp>
    </p:spTree>
    <p:extLst>
      <p:ext uri="{BB962C8B-B14F-4D97-AF65-F5344CB8AC3E}">
        <p14:creationId xmlns:p14="http://schemas.microsoft.com/office/powerpoint/2010/main" val="24008435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27B4C2D-45E2-4621-8491-2995EB46A674}" type="slidenum">
              <a:rPr lang="en-US" smtClean="0"/>
              <a:pPr/>
              <a:t>6</a:t>
            </a:fld>
            <a:endParaRPr lang="en-US" dirty="0"/>
          </a:p>
        </p:txBody>
      </p:sp>
      <p:sp>
        <p:nvSpPr>
          <p:cNvPr id="5" name="Title 4"/>
          <p:cNvSpPr txBox="1">
            <a:spLocks/>
          </p:cNvSpPr>
          <p:nvPr/>
        </p:nvSpPr>
        <p:spPr>
          <a:xfrm>
            <a:off x="668309" y="253379"/>
            <a:ext cx="10731528" cy="935842"/>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1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s-ES" sz="4800" spc="-102" dirty="0">
                <a:gradFill>
                  <a:gsLst>
                    <a:gs pos="1250">
                      <a:schemeClr val="tx1"/>
                    </a:gs>
                    <a:gs pos="100000">
                      <a:schemeClr val="tx1"/>
                    </a:gs>
                  </a:gsLst>
                  <a:lin ang="5400000" scaled="0"/>
                </a:gradFill>
                <a:cs typeface="Segoe UI" pitchFamily="34" charset="0"/>
              </a:rPr>
              <a:t>Data </a:t>
            </a:r>
            <a:r>
              <a:rPr lang="es-ES" sz="4800" spc="-102" dirty="0" err="1">
                <a:gradFill>
                  <a:gsLst>
                    <a:gs pos="1250">
                      <a:schemeClr val="tx1"/>
                    </a:gs>
                    <a:gs pos="100000">
                      <a:schemeClr val="tx1"/>
                    </a:gs>
                  </a:gsLst>
                  <a:lin ang="5400000" scaled="0"/>
                </a:gradFill>
                <a:cs typeface="Segoe UI" pitchFamily="34" charset="0"/>
              </a:rPr>
              <a:t>loss</a:t>
            </a:r>
            <a:r>
              <a:rPr lang="es-ES" sz="4800" spc="-102" dirty="0">
                <a:gradFill>
                  <a:gsLst>
                    <a:gs pos="1250">
                      <a:schemeClr val="tx1"/>
                    </a:gs>
                    <a:gs pos="100000">
                      <a:schemeClr val="tx1"/>
                    </a:gs>
                  </a:gsLst>
                  <a:lin ang="5400000" scaled="0"/>
                </a:gradFill>
                <a:cs typeface="Segoe UI" pitchFamily="34" charset="0"/>
              </a:rPr>
              <a:t> </a:t>
            </a:r>
            <a:r>
              <a:rPr lang="es-ES" sz="4800" spc="-102" dirty="0" err="1">
                <a:gradFill>
                  <a:gsLst>
                    <a:gs pos="1250">
                      <a:schemeClr val="tx1"/>
                    </a:gs>
                    <a:gs pos="100000">
                      <a:schemeClr val="tx1"/>
                    </a:gs>
                  </a:gsLst>
                  <a:lin ang="5400000" scaled="0"/>
                </a:gradFill>
                <a:cs typeface="Segoe UI" pitchFamily="34" charset="0"/>
              </a:rPr>
              <a:t>prevention</a:t>
            </a:r>
            <a:r>
              <a:rPr lang="es-ES" sz="4800" spc="-102" dirty="0">
                <a:gradFill>
                  <a:gsLst>
                    <a:gs pos="1250">
                      <a:schemeClr val="tx1"/>
                    </a:gs>
                    <a:gs pos="100000">
                      <a:schemeClr val="tx1"/>
                    </a:gs>
                  </a:gsLst>
                  <a:lin ang="5400000" scaled="0"/>
                </a:gradFill>
                <a:cs typeface="Segoe UI" pitchFamily="34" charset="0"/>
              </a:rPr>
              <a:t> in Microsoft Office</a:t>
            </a:r>
          </a:p>
        </p:txBody>
      </p:sp>
      <p:sp>
        <p:nvSpPr>
          <p:cNvPr id="6" name="Text Placeholder 1"/>
          <p:cNvSpPr txBox="1">
            <a:spLocks/>
          </p:cNvSpPr>
          <p:nvPr/>
        </p:nvSpPr>
        <p:spPr>
          <a:xfrm>
            <a:off x="1189037" y="1973262"/>
            <a:ext cx="12123843" cy="4222004"/>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2400"/>
              </a:spcBef>
              <a:spcAft>
                <a:spcPts val="0"/>
              </a:spcAft>
              <a:buClrTx/>
              <a:buSzPct val="8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bg2"/>
                    </a:gs>
                    <a:gs pos="6000">
                      <a:schemeClr val="bg2"/>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bg2"/>
                    </a:gs>
                    <a:gs pos="6000">
                      <a:schemeClr val="bg2"/>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bg2"/>
                    </a:gs>
                    <a:gs pos="6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12"/>
              </a:spcBef>
              <a:defRPr/>
            </a:pPr>
            <a:endParaRPr lang="en-US" sz="4080" dirty="0">
              <a:solidFill>
                <a:srgbClr val="FFFFFF"/>
              </a:solidFill>
            </a:endParaRPr>
          </a:p>
          <a:p>
            <a:pPr>
              <a:spcBef>
                <a:spcPts val="612"/>
              </a:spcBef>
              <a:defRPr/>
            </a:pPr>
            <a:r>
              <a:rPr lang="en-US" sz="3600" dirty="0">
                <a:solidFill>
                  <a:schemeClr val="bg2">
                    <a:lumMod val="50000"/>
                  </a:schemeClr>
                </a:solidFill>
              </a:rPr>
              <a:t>Helps to  </a:t>
            </a:r>
          </a:p>
          <a:p>
            <a:pPr>
              <a:spcBef>
                <a:spcPts val="612"/>
              </a:spcBef>
              <a:defRPr/>
            </a:pPr>
            <a:r>
              <a:rPr lang="en-US" sz="3600" dirty="0">
                <a:solidFill>
                  <a:schemeClr val="tx2">
                    <a:lumMod val="60000"/>
                    <a:lumOff val="40000"/>
                  </a:schemeClr>
                </a:solidFill>
              </a:rPr>
              <a:t>identify </a:t>
            </a:r>
            <a:r>
              <a:rPr lang="en-US" sz="5400" dirty="0">
                <a:solidFill>
                  <a:schemeClr val="tx2">
                    <a:lumMod val="60000"/>
                    <a:lumOff val="40000"/>
                  </a:schemeClr>
                </a:solidFill>
              </a:rPr>
              <a:t>•</a:t>
            </a:r>
            <a:r>
              <a:rPr lang="en-US" sz="3600" dirty="0">
                <a:solidFill>
                  <a:schemeClr val="tx2">
                    <a:lumMod val="60000"/>
                    <a:lumOff val="40000"/>
                  </a:schemeClr>
                </a:solidFill>
              </a:rPr>
              <a:t> monitor </a:t>
            </a:r>
            <a:r>
              <a:rPr lang="en-US" sz="5400" dirty="0">
                <a:solidFill>
                  <a:schemeClr val="tx2">
                    <a:lumMod val="60000"/>
                    <a:lumOff val="40000"/>
                  </a:schemeClr>
                </a:solidFill>
              </a:rPr>
              <a:t>•</a:t>
            </a:r>
            <a:r>
              <a:rPr lang="en-US" sz="3600" dirty="0">
                <a:solidFill>
                  <a:schemeClr val="tx2">
                    <a:lumMod val="60000"/>
                    <a:lumOff val="40000"/>
                  </a:schemeClr>
                </a:solidFill>
              </a:rPr>
              <a:t> protect</a:t>
            </a:r>
          </a:p>
          <a:p>
            <a:pPr>
              <a:spcBef>
                <a:spcPts val="612"/>
              </a:spcBef>
              <a:defRPr/>
            </a:pPr>
            <a:r>
              <a:rPr lang="en-US" sz="3600" dirty="0">
                <a:solidFill>
                  <a:schemeClr val="bg2">
                    <a:lumMod val="50000"/>
                  </a:schemeClr>
                </a:solidFill>
              </a:rPr>
              <a:t>sensitive data through </a:t>
            </a:r>
            <a:br>
              <a:rPr lang="en-US" sz="3600" dirty="0">
                <a:solidFill>
                  <a:schemeClr val="bg2">
                    <a:lumMod val="50000"/>
                  </a:schemeClr>
                </a:solidFill>
              </a:rPr>
            </a:br>
            <a:r>
              <a:rPr lang="en-US" sz="3600" dirty="0">
                <a:solidFill>
                  <a:schemeClr val="bg2">
                    <a:lumMod val="50000"/>
                  </a:schemeClr>
                </a:solidFill>
              </a:rPr>
              <a:t>deep content analysis</a:t>
            </a:r>
          </a:p>
          <a:p>
            <a:endParaRPr lang="en-US" sz="4080" dirty="0"/>
          </a:p>
        </p:txBody>
      </p:sp>
      <p:grpSp>
        <p:nvGrpSpPr>
          <p:cNvPr id="7" name="Group 6"/>
          <p:cNvGrpSpPr/>
          <p:nvPr/>
        </p:nvGrpSpPr>
        <p:grpSpPr>
          <a:xfrm>
            <a:off x="7063474" y="2255507"/>
            <a:ext cx="3283409" cy="3047480"/>
            <a:chOff x="6707824" y="1700681"/>
            <a:chExt cx="4739187" cy="4758450"/>
          </a:xfrm>
        </p:grpSpPr>
        <p:sp>
          <p:nvSpPr>
            <p:cNvPr id="8" name="Rectangle 7"/>
            <p:cNvSpPr/>
            <p:nvPr/>
          </p:nvSpPr>
          <p:spPr bwMode="auto">
            <a:xfrm>
              <a:off x="6707824" y="1700681"/>
              <a:ext cx="2319566" cy="231956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93260" bIns="149217" numCol="1" spcCol="0" rtlCol="0" fromWordArt="0" anchor="b" anchorCtr="0" forceAA="0" compatLnSpc="1">
              <a:prstTxWarp prst="textNoShape">
                <a:avLst/>
              </a:prstTxWarp>
              <a:noAutofit/>
            </a:bodyPr>
            <a:lstStyle/>
            <a:p>
              <a:pPr defTabSz="950865" fontAlgn="base">
                <a:spcBef>
                  <a:spcPct val="0"/>
                </a:spcBef>
                <a:spcAft>
                  <a:spcPct val="0"/>
                </a:spcAft>
                <a:defRPr/>
              </a:pPr>
              <a:r>
                <a:rPr lang="en-US" sz="2448" dirty="0">
                  <a:gradFill>
                    <a:gsLst>
                      <a:gs pos="11504">
                        <a:srgbClr val="FFFFFF"/>
                      </a:gs>
                      <a:gs pos="100000">
                        <a:srgbClr val="FFFFFF"/>
                      </a:gs>
                    </a:gsLst>
                    <a:lin ang="5400000" scaled="1"/>
                  </a:gradFill>
                  <a:latin typeface="Segoe UI"/>
                  <a:ea typeface="Segoe UI" pitchFamily="34" charset="0"/>
                  <a:cs typeface="Segoe UI" pitchFamily="34" charset="0"/>
                </a:rPr>
                <a:t>Identify</a:t>
              </a:r>
            </a:p>
          </p:txBody>
        </p:sp>
        <p:sp>
          <p:nvSpPr>
            <p:cNvPr id="9" name="Rectangle 8"/>
            <p:cNvSpPr/>
            <p:nvPr/>
          </p:nvSpPr>
          <p:spPr bwMode="auto">
            <a:xfrm>
              <a:off x="6707824" y="4139564"/>
              <a:ext cx="2319566" cy="231956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93260" bIns="149217" numCol="1" spcCol="0" rtlCol="0" fromWordArt="0" anchor="b" anchorCtr="0" forceAA="0" compatLnSpc="1">
              <a:prstTxWarp prst="textNoShape">
                <a:avLst/>
              </a:prstTxWarp>
              <a:noAutofit/>
            </a:bodyPr>
            <a:lstStyle/>
            <a:p>
              <a:pPr defTabSz="950865" fontAlgn="base">
                <a:spcBef>
                  <a:spcPct val="0"/>
                </a:spcBef>
                <a:spcAft>
                  <a:spcPct val="0"/>
                </a:spcAft>
                <a:defRPr/>
              </a:pPr>
              <a:r>
                <a:rPr lang="en-US" sz="2448" dirty="0">
                  <a:gradFill>
                    <a:gsLst>
                      <a:gs pos="11504">
                        <a:srgbClr val="FFFFFF"/>
                      </a:gs>
                      <a:gs pos="100000">
                        <a:srgbClr val="FFFFFF"/>
                      </a:gs>
                    </a:gsLst>
                    <a:lin ang="5400000" scaled="1"/>
                  </a:gradFill>
                  <a:latin typeface="Segoe UI"/>
                  <a:ea typeface="Segoe UI" pitchFamily="34" charset="0"/>
                  <a:cs typeface="Segoe UI" pitchFamily="34" charset="0"/>
                </a:rPr>
                <a:t>Protect</a:t>
              </a:r>
            </a:p>
          </p:txBody>
        </p:sp>
        <p:sp>
          <p:nvSpPr>
            <p:cNvPr id="10" name="Rectangle 9"/>
            <p:cNvSpPr/>
            <p:nvPr/>
          </p:nvSpPr>
          <p:spPr bwMode="auto">
            <a:xfrm>
              <a:off x="9127445" y="1700681"/>
              <a:ext cx="2319566" cy="231956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93260" bIns="149217" numCol="1" spcCol="0" rtlCol="0" fromWordArt="0" anchor="b" anchorCtr="0" forceAA="0" compatLnSpc="1">
              <a:prstTxWarp prst="textNoShape">
                <a:avLst/>
              </a:prstTxWarp>
              <a:noAutofit/>
            </a:bodyPr>
            <a:lstStyle/>
            <a:p>
              <a:pPr defTabSz="950865" fontAlgn="base">
                <a:spcBef>
                  <a:spcPct val="0"/>
                </a:spcBef>
                <a:spcAft>
                  <a:spcPct val="0"/>
                </a:spcAft>
                <a:defRPr/>
              </a:pPr>
              <a:r>
                <a:rPr lang="en-US" sz="2448" dirty="0">
                  <a:gradFill>
                    <a:gsLst>
                      <a:gs pos="11504">
                        <a:srgbClr val="FFFFFF"/>
                      </a:gs>
                      <a:gs pos="100000">
                        <a:srgbClr val="FFFFFF"/>
                      </a:gs>
                    </a:gsLst>
                    <a:lin ang="5400000" scaled="1"/>
                  </a:gradFill>
                  <a:latin typeface="Segoe UI"/>
                  <a:ea typeface="Segoe UI" pitchFamily="34" charset="0"/>
                  <a:cs typeface="Segoe UI" pitchFamily="34" charset="0"/>
                </a:rPr>
                <a:t>Monitor</a:t>
              </a:r>
            </a:p>
          </p:txBody>
        </p:sp>
        <p:sp>
          <p:nvSpPr>
            <p:cNvPr id="11" name="Rectangle 10"/>
            <p:cNvSpPr/>
            <p:nvPr/>
          </p:nvSpPr>
          <p:spPr bwMode="auto">
            <a:xfrm>
              <a:off x="9127445" y="4139564"/>
              <a:ext cx="2319566" cy="231956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93260" bIns="149217" numCol="1" spcCol="0" rtlCol="0" fromWordArt="0" anchor="b" anchorCtr="0" forceAA="0" compatLnSpc="1">
              <a:prstTxWarp prst="textNoShape">
                <a:avLst/>
              </a:prstTxWarp>
              <a:noAutofit/>
            </a:bodyPr>
            <a:lstStyle/>
            <a:p>
              <a:pPr defTabSz="950865" fontAlgn="base">
                <a:lnSpc>
                  <a:spcPct val="90000"/>
                </a:lnSpc>
                <a:spcBef>
                  <a:spcPct val="0"/>
                </a:spcBef>
                <a:spcAft>
                  <a:spcPct val="0"/>
                </a:spcAft>
                <a:defRPr/>
              </a:pPr>
              <a:r>
                <a:rPr lang="en-US" sz="2448" spc="-51" dirty="0">
                  <a:gradFill>
                    <a:gsLst>
                      <a:gs pos="11504">
                        <a:srgbClr val="FFFFFF"/>
                      </a:gs>
                      <a:gs pos="100000">
                        <a:srgbClr val="FFFFFF"/>
                      </a:gs>
                    </a:gsLst>
                    <a:lin ang="5400000" scaled="1"/>
                  </a:gradFill>
                  <a:latin typeface="Segoe UI"/>
                  <a:ea typeface="Segoe UI" pitchFamily="34" charset="0"/>
                  <a:cs typeface="Segoe UI" pitchFamily="34" charset="0"/>
                </a:rPr>
                <a:t>End user education</a:t>
              </a:r>
            </a:p>
          </p:txBody>
        </p:sp>
        <p:pic>
          <p:nvPicPr>
            <p:cNvPr id="12"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838" t="16089" r="11889" b="16089"/>
            <a:stretch/>
          </p:blipFill>
          <p:spPr bwMode="auto">
            <a:xfrm>
              <a:off x="7237777" y="1909929"/>
              <a:ext cx="1205447" cy="11974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W:\Open Engagements\Productivity\MS-Unified Communications\#1601 BizProd MOD Team Core Content Work\New Iconography\People\GroupOfPeople_0608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39733" y="4293948"/>
              <a:ext cx="951426" cy="9514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W:\Open Engagements\Productivity\MS-Unified Communications\#1601 BizProd MOD Team Core Content Work\New Iconography\Words\Draft\061312_Word_Icons\Shield_061312_white-1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20481" y="4414881"/>
              <a:ext cx="1040038" cy="1040039"/>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4" descr="\\MAGNUM\Projects\Microsoft\Cloud Power FY12\Design\Icons\PNGs\Cross Platform.png"/>
          <p:cNvPicPr>
            <a:picLocks noChangeAspect="1" noChangeArrowheads="1"/>
          </p:cNvPicPr>
          <p:nvPr/>
        </p:nvPicPr>
        <p:blipFill>
          <a:blip r:embed="rId6" cstate="print">
            <a:biLevel thresh="25000"/>
          </a:blip>
          <a:stretch>
            <a:fillRect/>
          </a:stretch>
        </p:blipFill>
        <p:spPr bwMode="auto">
          <a:xfrm>
            <a:off x="9003561" y="2314168"/>
            <a:ext cx="1023669" cy="1023669"/>
          </a:xfrm>
          <a:prstGeom prst="rect">
            <a:avLst/>
          </a:prstGeom>
          <a:noFill/>
        </p:spPr>
      </p:pic>
    </p:spTree>
    <p:extLst>
      <p:ext uri="{BB962C8B-B14F-4D97-AF65-F5344CB8AC3E}">
        <p14:creationId xmlns:p14="http://schemas.microsoft.com/office/powerpoint/2010/main" val="18593302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gradFill>
                  <a:gsLst>
                    <a:gs pos="1250">
                      <a:schemeClr val="tx1"/>
                    </a:gs>
                    <a:gs pos="100000">
                      <a:schemeClr val="tx1"/>
                    </a:gs>
                  </a:gsLst>
                  <a:lin ang="5400000" scaled="0"/>
                </a:gradFill>
              </a:rPr>
              <a:t>Unified Policy Distribution</a:t>
            </a:r>
            <a:endParaRPr lang="es-ES" dirty="0">
              <a:gradFill>
                <a:gsLst>
                  <a:gs pos="1250">
                    <a:schemeClr val="tx1"/>
                  </a:gs>
                  <a:gs pos="100000">
                    <a:schemeClr val="tx1"/>
                  </a:gs>
                </a:gsLst>
                <a:lin ang="5400000" scaled="0"/>
              </a:gradFill>
            </a:endParaRPr>
          </a:p>
        </p:txBody>
      </p:sp>
      <p:sp>
        <p:nvSpPr>
          <p:cNvPr id="4" name="Slide Number Placeholder 3"/>
          <p:cNvSpPr>
            <a:spLocks noGrp="1"/>
          </p:cNvSpPr>
          <p:nvPr>
            <p:ph type="sldNum" sz="quarter" idx="12"/>
          </p:nvPr>
        </p:nvSpPr>
        <p:spPr/>
        <p:txBody>
          <a:bodyPr/>
          <a:lstStyle/>
          <a:p>
            <a:fld id="{727B4C2D-45E2-4621-8491-2995EB46A674}" type="slidenum">
              <a:rPr lang="en-US" smtClean="0"/>
              <a:pPr/>
              <a:t>7</a:t>
            </a:fld>
            <a:endParaRPr lang="en-US" dirty="0"/>
          </a:p>
        </p:txBody>
      </p:sp>
      <p:sp>
        <p:nvSpPr>
          <p:cNvPr id="6" name="TextBox 4"/>
          <p:cNvSpPr txBox="1"/>
          <p:nvPr/>
        </p:nvSpPr>
        <p:spPr>
          <a:xfrm>
            <a:off x="8970128" y="4244827"/>
            <a:ext cx="1865208" cy="530210"/>
          </a:xfrm>
          <a:prstGeom prst="rect">
            <a:avLst/>
          </a:prstGeom>
          <a:solidFill>
            <a:schemeClr val="accent1"/>
          </a:solidFill>
          <a:ln w="19050">
            <a:noFill/>
            <a:prstDash val="solid"/>
            <a:miter lim="800000"/>
          </a:ln>
          <a:effectLst/>
        </p:spPr>
        <p:txBody>
          <a:bodyPr wrap="square" lIns="59429" tIns="29714" rIns="95088" bIns="297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32348">
              <a:lnSpc>
                <a:spcPct val="90000"/>
              </a:lnSpc>
              <a:defRPr/>
            </a:pPr>
            <a:r>
              <a:rPr lang="en-US" sz="1664" dirty="0">
                <a:solidFill>
                  <a:schemeClr val="bg1"/>
                </a:solidFill>
                <a:latin typeface="Segoe UI"/>
              </a:rPr>
              <a:t>Policy distribution</a:t>
            </a:r>
          </a:p>
          <a:p>
            <a:pPr marL="0" lvl="1" defTabSz="932348">
              <a:lnSpc>
                <a:spcPct val="90000"/>
              </a:lnSpc>
              <a:defRPr/>
            </a:pPr>
            <a:r>
              <a:rPr lang="en-US" sz="1664" dirty="0">
                <a:solidFill>
                  <a:schemeClr val="bg1"/>
                </a:solidFill>
                <a:latin typeface="Segoe UI"/>
              </a:rPr>
              <a:t>across workloads</a:t>
            </a:r>
          </a:p>
        </p:txBody>
      </p:sp>
      <p:pic>
        <p:nvPicPr>
          <p:cNvPr id="7" name="Picture 2" descr="W:\Open Engagements\Productivity\MS-Unified Communications\#1601 BizProd MOD Team Core Content Work\New Iconography\People\BusinessPerson_060812.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403" r="25279"/>
          <a:stretch/>
        </p:blipFill>
        <p:spPr bwMode="auto">
          <a:xfrm>
            <a:off x="2074769" y="1577194"/>
            <a:ext cx="576782" cy="1191360"/>
          </a:xfrm>
          <a:prstGeom prst="rect">
            <a:avLst/>
          </a:prstGeom>
          <a:solidFill>
            <a:schemeClr val="accent2">
              <a:lumMod val="75000"/>
              <a:lumOff val="25000"/>
            </a:schemeClr>
          </a:solidFill>
          <a:ln>
            <a:noFill/>
          </a:ln>
          <a:extLst/>
        </p:spPr>
      </p:pic>
      <p:pic>
        <p:nvPicPr>
          <p:cNvPr id="8" name="Picture 6" descr="W:\Open Engagements\Productivity\MS-Unified Communications\#1601 BizProd MOD Team Core Content Work\New Iconography\Words\Draft\TechWords 6-19 Drop\Compliance B.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813" t="18165" r="16304"/>
          <a:stretch/>
        </p:blipFill>
        <p:spPr bwMode="auto">
          <a:xfrm>
            <a:off x="7445203" y="3079687"/>
            <a:ext cx="331077" cy="460126"/>
          </a:xfrm>
          <a:prstGeom prst="rect">
            <a:avLst/>
          </a:prstGeom>
          <a:solidFill>
            <a:schemeClr val="accent1"/>
          </a:solidFill>
          <a:ln>
            <a:noFill/>
          </a:ln>
          <a:extLst/>
        </p:spPr>
      </p:pic>
      <p:pic>
        <p:nvPicPr>
          <p:cNvPr id="9" name="Picture 6" descr="W:\Open Engagements\Productivity\MS-Unified Communications\#1601 BizProd MOD Team Core Content Work\New Iconography\Words\Draft\TechWords 6-19 Drop\Compliance B.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813" t="18165" r="16304"/>
          <a:stretch/>
        </p:blipFill>
        <p:spPr bwMode="auto">
          <a:xfrm>
            <a:off x="3209764" y="1942437"/>
            <a:ext cx="523894" cy="72810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TextBox 4"/>
          <p:cNvSpPr txBox="1"/>
          <p:nvPr/>
        </p:nvSpPr>
        <p:spPr>
          <a:xfrm>
            <a:off x="3475089" y="2879325"/>
            <a:ext cx="2280551" cy="271926"/>
          </a:xfrm>
          <a:prstGeom prst="rect">
            <a:avLst/>
          </a:prstGeom>
          <a:solidFill>
            <a:schemeClr val="tx2"/>
          </a:solidFill>
          <a:ln w="19050">
            <a:noFill/>
            <a:prstDash val="solid"/>
            <a:miter lim="800000"/>
          </a:ln>
          <a:effectLst/>
        </p:spPr>
        <p:txBody>
          <a:bodyPr wrap="square" lIns="59429" tIns="29714" rIns="95088" bIns="297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32348">
              <a:lnSpc>
                <a:spcPct val="90000"/>
              </a:lnSpc>
              <a:defRPr/>
            </a:pPr>
            <a:r>
              <a:rPr lang="en-US" sz="1530" dirty="0">
                <a:solidFill>
                  <a:schemeClr val="bg1"/>
                </a:solidFill>
                <a:latin typeface="Segoe UI"/>
              </a:rPr>
              <a:t>DLP policy configuration</a:t>
            </a:r>
          </a:p>
        </p:txBody>
      </p:sp>
      <p:sp>
        <p:nvSpPr>
          <p:cNvPr id="11" name="TextBox 4"/>
          <p:cNvSpPr txBox="1"/>
          <p:nvPr/>
        </p:nvSpPr>
        <p:spPr>
          <a:xfrm>
            <a:off x="2047624" y="2814302"/>
            <a:ext cx="983552" cy="232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9429" tIns="29714" rIns="95088" bIns="297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32348">
              <a:lnSpc>
                <a:spcPct val="90000"/>
              </a:lnSpc>
              <a:defRPr/>
            </a:pPr>
            <a:r>
              <a:rPr lang="en-US" sz="1224" dirty="0">
                <a:solidFill>
                  <a:schemeClr val="bg2">
                    <a:lumMod val="50000"/>
                  </a:schemeClr>
                </a:solidFill>
                <a:latin typeface="Segoe UI Semibold" panose="020B0702040204020203" pitchFamily="34" charset="0"/>
                <a:cs typeface="Segoe UI Semibold" panose="020B0702040204020203" pitchFamily="34" charset="0"/>
              </a:rPr>
              <a:t>ADMIN</a:t>
            </a:r>
          </a:p>
        </p:txBody>
      </p:sp>
      <p:cxnSp>
        <p:nvCxnSpPr>
          <p:cNvPr id="12" name="Straight Arrow Connector 11"/>
          <p:cNvCxnSpPr/>
          <p:nvPr/>
        </p:nvCxnSpPr>
        <p:spPr>
          <a:xfrm>
            <a:off x="2747078" y="2655338"/>
            <a:ext cx="3777283" cy="0"/>
          </a:xfrm>
          <a:prstGeom prst="straightConnector1">
            <a:avLst/>
          </a:prstGeom>
          <a:ln w="41275" cap="rnd">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602618" y="1602423"/>
            <a:ext cx="573769" cy="1468208"/>
          </a:xfrm>
          <a:prstGeom prst="rect">
            <a:avLst/>
          </a:prstGeom>
          <a:solidFill>
            <a:schemeClr val="accent1"/>
          </a:solidFill>
          <a:ln>
            <a:solidFill>
              <a:schemeClr val="tx2"/>
            </a:solidFill>
          </a:ln>
          <a:extLst/>
        </p:spPr>
      </p:pic>
      <p:sp>
        <p:nvSpPr>
          <p:cNvPr id="14" name="TextBox 4"/>
          <p:cNvSpPr txBox="1"/>
          <p:nvPr/>
        </p:nvSpPr>
        <p:spPr>
          <a:xfrm>
            <a:off x="6303348" y="3080316"/>
            <a:ext cx="1268656" cy="578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9429" tIns="29714" rIns="95088" bIns="29714"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32348">
              <a:lnSpc>
                <a:spcPct val="90000"/>
              </a:lnSpc>
              <a:defRPr/>
            </a:pPr>
            <a:r>
              <a:rPr lang="en-US" sz="1224" dirty="0">
                <a:solidFill>
                  <a:schemeClr val="bg2">
                    <a:lumMod val="50000"/>
                  </a:schemeClr>
                </a:solidFill>
                <a:latin typeface="Segoe UI Semibold" panose="020B0702040204020203" pitchFamily="34" charset="0"/>
                <a:cs typeface="Segoe UI Semibold" panose="020B0702040204020203" pitchFamily="34" charset="0"/>
              </a:rPr>
              <a:t>PROTECTION CENTER POLICY STORE</a:t>
            </a:r>
          </a:p>
        </p:txBody>
      </p:sp>
      <p:pic>
        <p:nvPicPr>
          <p:cNvPr id="15" name="Picture 14"/>
          <p:cNvPicPr>
            <a:picLocks noChangeAspect="1"/>
          </p:cNvPicPr>
          <p:nvPr/>
        </p:nvPicPr>
        <p:blipFill>
          <a:blip r:embed="rId6"/>
          <a:stretch>
            <a:fillRect/>
          </a:stretch>
        </p:blipFill>
        <p:spPr>
          <a:xfrm>
            <a:off x="5197718" y="5591881"/>
            <a:ext cx="750940" cy="755653"/>
          </a:xfrm>
          <a:prstGeom prst="rect">
            <a:avLst/>
          </a:prstGeom>
        </p:spPr>
      </p:pic>
      <p:pic>
        <p:nvPicPr>
          <p:cNvPr id="16" name="Picture 15"/>
          <p:cNvPicPr>
            <a:picLocks noChangeAspect="1"/>
          </p:cNvPicPr>
          <p:nvPr/>
        </p:nvPicPr>
        <p:blipFill>
          <a:blip r:embed="rId7"/>
          <a:stretch>
            <a:fillRect/>
          </a:stretch>
        </p:blipFill>
        <p:spPr>
          <a:xfrm>
            <a:off x="7100863" y="5618246"/>
            <a:ext cx="733889" cy="736225"/>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1659" y="5610329"/>
            <a:ext cx="736757" cy="732874"/>
          </a:xfrm>
          <a:prstGeom prst="rect">
            <a:avLst/>
          </a:prstGeom>
        </p:spPr>
      </p:pic>
      <p:pic>
        <p:nvPicPr>
          <p:cNvPr id="18" name="Picture 6" descr="W:\Open Engagements\Productivity\MS-Unified Communications\#1601 BizProd MOD Team Core Content Work\New Iconography\Words\Draft\TechWords 6-19 Drop\Compliance B.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813" t="18165" r="16304"/>
          <a:stretch/>
        </p:blipFill>
        <p:spPr bwMode="auto">
          <a:xfrm>
            <a:off x="7445140" y="3079687"/>
            <a:ext cx="331077" cy="460126"/>
          </a:xfrm>
          <a:prstGeom prst="rect">
            <a:avLst/>
          </a:prstGeom>
          <a:solidFill>
            <a:schemeClr val="accent1"/>
          </a:solidFill>
          <a:ln>
            <a:noFill/>
          </a:ln>
          <a:extLst/>
        </p:spPr>
      </p:pic>
      <p:pic>
        <p:nvPicPr>
          <p:cNvPr id="19" name="Picture 6" descr="W:\Open Engagements\Productivity\MS-Unified Communications\#1601 BizProd MOD Team Core Content Work\New Iconography\Words\Draft\TechWords 6-19 Drop\Compliance B.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813" t="18165" r="16304"/>
          <a:stretch/>
        </p:blipFill>
        <p:spPr bwMode="auto">
          <a:xfrm>
            <a:off x="7445203" y="3079687"/>
            <a:ext cx="331077" cy="460126"/>
          </a:xfrm>
          <a:prstGeom prst="rect">
            <a:avLst/>
          </a:prstGeom>
          <a:solidFill>
            <a:schemeClr val="accent1"/>
          </a:solidFill>
          <a:ln>
            <a:noFill/>
          </a:ln>
          <a:extLst/>
        </p:spPr>
      </p:pic>
      <p:pic>
        <p:nvPicPr>
          <p:cNvPr id="20" name="Picture 19"/>
          <p:cNvPicPr>
            <a:picLocks noChangeAspect="1"/>
          </p:cNvPicPr>
          <p:nvPr/>
        </p:nvPicPr>
        <p:blipFill>
          <a:blip r:embed="rId9"/>
          <a:stretch>
            <a:fillRect/>
          </a:stretch>
        </p:blipFill>
        <p:spPr>
          <a:xfrm>
            <a:off x="6135776" y="5604651"/>
            <a:ext cx="777169" cy="755653"/>
          </a:xfrm>
          <a:prstGeom prst="rect">
            <a:avLst/>
          </a:prstGeom>
        </p:spPr>
      </p:pic>
      <p:pic>
        <p:nvPicPr>
          <p:cNvPr id="21" name="Picture 6" descr="W:\Open Engagements\Productivity\MS-Unified Communications\#1601 BizProd MOD Team Core Content Work\New Iconography\Words\Draft\TechWords 6-19 Drop\Compliance B.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813" t="18165" r="16304"/>
          <a:stretch/>
        </p:blipFill>
        <p:spPr bwMode="auto">
          <a:xfrm>
            <a:off x="7445203" y="3079687"/>
            <a:ext cx="331077" cy="460126"/>
          </a:xfrm>
          <a:prstGeom prst="rect">
            <a:avLst/>
          </a:prstGeom>
          <a:solidFill>
            <a:schemeClr val="accent1"/>
          </a:solidFill>
          <a:ln>
            <a:noFill/>
          </a:ln>
          <a:extLst/>
        </p:spPr>
      </p:pic>
      <p:pic>
        <p:nvPicPr>
          <p:cNvPr id="26" name="Picture 6" descr="W:\Open Engagements\Productivity\MS-Unified Communications\#1601 BizProd MOD Team Core Content Work\New Iconography\Words\Draft\TechWords 6-19 Drop\Compliance B.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813" t="18165" r="16304"/>
          <a:stretch/>
        </p:blipFill>
        <p:spPr bwMode="auto">
          <a:xfrm>
            <a:off x="7445078" y="3079687"/>
            <a:ext cx="331077" cy="460126"/>
          </a:xfrm>
          <a:prstGeom prst="rect">
            <a:avLst/>
          </a:prstGeom>
          <a:solidFill>
            <a:schemeClr val="accent1"/>
          </a:solidFill>
          <a:ln>
            <a:noFill/>
          </a:ln>
          <a:extLst/>
        </p:spPr>
      </p:pic>
      <p:grpSp>
        <p:nvGrpSpPr>
          <p:cNvPr id="27" name="Group 26"/>
          <p:cNvGrpSpPr/>
          <p:nvPr/>
        </p:nvGrpSpPr>
        <p:grpSpPr>
          <a:xfrm>
            <a:off x="8970128" y="5604651"/>
            <a:ext cx="736757" cy="732874"/>
            <a:chOff x="10343592" y="2169116"/>
            <a:chExt cx="722376" cy="718569"/>
          </a:xfrm>
        </p:grpSpPr>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3592" y="2169116"/>
              <a:ext cx="722376" cy="718569"/>
            </a:xfrm>
            <a:prstGeom prst="rect">
              <a:avLst/>
            </a:prstGeom>
          </p:spPr>
        </p:pic>
        <p:sp>
          <p:nvSpPr>
            <p:cNvPr id="29" name="Rectangle 28"/>
            <p:cNvSpPr/>
            <p:nvPr/>
          </p:nvSpPr>
          <p:spPr bwMode="auto">
            <a:xfrm>
              <a:off x="10452856" y="2264310"/>
              <a:ext cx="553320" cy="546990"/>
            </a:xfrm>
            <a:prstGeom prst="rect">
              <a:avLst/>
            </a:prstGeom>
            <a:solidFill>
              <a:srgbClr val="0071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solidFill>
                  <a:schemeClr val="bg1"/>
                </a:solidFill>
                <a:latin typeface="Segoe UI"/>
              </a:endParaRPr>
            </a:p>
          </p:txBody>
        </p:sp>
        <p:sp>
          <p:nvSpPr>
            <p:cNvPr id="30" name="Freeform 24"/>
            <p:cNvSpPr>
              <a:spLocks noChangeAspect="1"/>
            </p:cNvSpPr>
            <p:nvPr/>
          </p:nvSpPr>
          <p:spPr bwMode="black">
            <a:xfrm>
              <a:off x="10529466" y="2311205"/>
              <a:ext cx="350628" cy="420549"/>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1836" dirty="0">
                <a:solidFill>
                  <a:schemeClr val="bg1"/>
                </a:solidFill>
                <a:latin typeface="Segoe UI"/>
              </a:endParaRPr>
            </a:p>
          </p:txBody>
        </p:sp>
      </p:grpSp>
    </p:spTree>
    <p:extLst>
      <p:ext uri="{BB962C8B-B14F-4D97-AF65-F5344CB8AC3E}">
        <p14:creationId xmlns:p14="http://schemas.microsoft.com/office/powerpoint/2010/main" val="2285201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accel="50000" decel="50000" fill="hold" nodeType="withEffect">
                                  <p:stCondLst>
                                    <p:cond delay="0"/>
                                  </p:stCondLst>
                                  <p:childTnLst>
                                    <p:animMotion origin="layout" path="M -1.94444E-6 3.7037E-7 L 0.21007 3.7037E-7 " pathEditMode="relative" rAng="0" ptsTypes="AA">
                                      <p:cBhvr>
                                        <p:cTn id="9" dur="1000" fill="hold"/>
                                        <p:tgtEl>
                                          <p:spTgt spid="9"/>
                                        </p:tgtEl>
                                        <p:attrNameLst>
                                          <p:attrName>ppt_x</p:attrName>
                                          <p:attrName>ppt_y</p:attrName>
                                        </p:attrNameLst>
                                      </p:cBhvr>
                                      <p:rCtr x="10503"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5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right)">
                                      <p:cBhvr>
                                        <p:cTn id="29" dur="500"/>
                                        <p:tgtEl>
                                          <p:spTgt spid="6"/>
                                        </p:tgtEl>
                                      </p:cBhvr>
                                    </p:animEffect>
                                  </p:childTnLst>
                                </p:cTn>
                              </p:par>
                            </p:childTnLst>
                          </p:cTn>
                        </p:par>
                        <p:par>
                          <p:cTn id="30" fill="hold">
                            <p:stCondLst>
                              <p:cond delay="500"/>
                            </p:stCondLst>
                            <p:childTnLst>
                              <p:par>
                                <p:cTn id="31" presetID="42" presetClass="path" presetSubtype="0" accel="50000" decel="50000" fill="hold" nodeType="afterEffect">
                                  <p:stCondLst>
                                    <p:cond delay="0"/>
                                  </p:stCondLst>
                                  <p:childTnLst>
                                    <p:animMotion origin="layout" path="M 4.44444E-6 1.85185E-6 L -0.16285 0.27361 " pathEditMode="relative" rAng="0" ptsTypes="AA">
                                      <p:cBhvr>
                                        <p:cTn id="32" dur="1500" fill="hold"/>
                                        <p:tgtEl>
                                          <p:spTgt spid="8"/>
                                        </p:tgtEl>
                                        <p:attrNameLst>
                                          <p:attrName>ppt_x</p:attrName>
                                          <p:attrName>ppt_y</p:attrName>
                                        </p:attrNameLst>
                                      </p:cBhvr>
                                      <p:rCtr x="-8142" y="13681"/>
                                    </p:animMotion>
                                  </p:childTnLst>
                                </p:cTn>
                              </p:par>
                              <p:par>
                                <p:cTn id="33" presetID="42" presetClass="path" presetSubtype="0" accel="50000" decel="50000" fill="hold" nodeType="withEffect">
                                  <p:stCondLst>
                                    <p:cond delay="0"/>
                                  </p:stCondLst>
                                  <p:childTnLst>
                                    <p:animMotion origin="layout" path="M 4.44444E-6 1.85185E-6 L -0.08559 0.27361 " pathEditMode="relative" rAng="0" ptsTypes="AA">
                                      <p:cBhvr>
                                        <p:cTn id="34" dur="1500" fill="hold"/>
                                        <p:tgtEl>
                                          <p:spTgt spid="18"/>
                                        </p:tgtEl>
                                        <p:attrNameLst>
                                          <p:attrName>ppt_x</p:attrName>
                                          <p:attrName>ppt_y</p:attrName>
                                        </p:attrNameLst>
                                      </p:cBhvr>
                                      <p:rCtr x="-4288" y="13681"/>
                                    </p:animMotion>
                                  </p:childTnLst>
                                </p:cTn>
                              </p:par>
                              <p:par>
                                <p:cTn id="35" presetID="42" presetClass="path" presetSubtype="0" accel="50000" decel="50000" fill="hold" nodeType="withEffect">
                                  <p:stCondLst>
                                    <p:cond delay="0"/>
                                  </p:stCondLst>
                                  <p:childTnLst>
                                    <p:animMotion origin="layout" path="M 4.44444E-6 1.85185E-6 L -0.00973 0.27361 " pathEditMode="relative" rAng="0" ptsTypes="AA">
                                      <p:cBhvr>
                                        <p:cTn id="36" dur="1500" fill="hold"/>
                                        <p:tgtEl>
                                          <p:spTgt spid="21"/>
                                        </p:tgtEl>
                                        <p:attrNameLst>
                                          <p:attrName>ppt_x</p:attrName>
                                          <p:attrName>ppt_y</p:attrName>
                                        </p:attrNameLst>
                                      </p:cBhvr>
                                      <p:rCtr x="-486" y="13681"/>
                                    </p:animMotion>
                                  </p:childTnLst>
                                </p:cTn>
                              </p:par>
                              <p:par>
                                <p:cTn id="37" presetID="42" presetClass="path" presetSubtype="0" accel="50000" decel="50000" fill="hold" nodeType="withEffect">
                                  <p:stCondLst>
                                    <p:cond delay="0"/>
                                  </p:stCondLst>
                                  <p:childTnLst>
                                    <p:animMotion origin="layout" path="M 4.44444E-6 1.85185E-6 L 0.05763 0.27361 " pathEditMode="relative" rAng="0" ptsTypes="AA">
                                      <p:cBhvr>
                                        <p:cTn id="38" dur="1500" fill="hold"/>
                                        <p:tgtEl>
                                          <p:spTgt spid="19"/>
                                        </p:tgtEl>
                                        <p:attrNameLst>
                                          <p:attrName>ppt_x</p:attrName>
                                          <p:attrName>ppt_y</p:attrName>
                                        </p:attrNameLst>
                                      </p:cBhvr>
                                      <p:rCtr x="2882" y="13681"/>
                                    </p:animMotion>
                                  </p:childTnLst>
                                </p:cTn>
                              </p:par>
                              <p:par>
                                <p:cTn id="39" presetID="42" presetClass="path" presetSubtype="0" accel="50000" decel="50000" fill="hold" nodeType="withEffect">
                                  <p:stCondLst>
                                    <p:cond delay="0"/>
                                  </p:stCondLst>
                                  <p:childTnLst>
                                    <p:animMotion origin="layout" path="M 4.44444E-6 1.85185E-6 L 0.13819 0.27361 " pathEditMode="relative" rAng="0" ptsTypes="AA">
                                      <p:cBhvr>
                                        <p:cTn id="40" dur="1500" fill="hold"/>
                                        <p:tgtEl>
                                          <p:spTgt spid="26"/>
                                        </p:tgtEl>
                                        <p:attrNameLst>
                                          <p:attrName>ppt_x</p:attrName>
                                          <p:attrName>ppt_y</p:attrName>
                                        </p:attrNameLst>
                                      </p:cBhvr>
                                      <p:rCtr x="6910" y="13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356370" y="4867503"/>
            <a:ext cx="1655444" cy="1065174"/>
          </a:xfrm>
          <a:prstGeom prst="rect">
            <a:avLst/>
          </a:prstGeom>
          <a:solidFill>
            <a:schemeClr val="accent1"/>
          </a:solidFill>
          <a:ln>
            <a:solidFill>
              <a:schemeClr val="tx2"/>
            </a:solidFill>
          </a:ln>
          <a:extLst/>
        </p:spPr>
      </p:pic>
      <p:sp>
        <p:nvSpPr>
          <p:cNvPr id="2" name="Text Placeholder 1"/>
          <p:cNvSpPr>
            <a:spLocks noGrp="1"/>
          </p:cNvSpPr>
          <p:nvPr>
            <p:ph type="body" sz="quarter" idx="10"/>
          </p:nvPr>
        </p:nvSpPr>
        <p:spPr>
          <a:xfrm>
            <a:off x="1952409" y="1476620"/>
            <a:ext cx="8530442" cy="749757"/>
          </a:xfrm>
        </p:spPr>
        <p:txBody>
          <a:bodyPr/>
          <a:lstStyle/>
          <a:p>
            <a:endParaRPr lang="es-ES" dirty="0">
              <a:solidFill>
                <a:schemeClr val="bg1"/>
              </a:solidFill>
            </a:endParaRPr>
          </a:p>
        </p:txBody>
      </p:sp>
      <p:sp>
        <p:nvSpPr>
          <p:cNvPr id="4" name="Slide Number Placeholder 3"/>
          <p:cNvSpPr>
            <a:spLocks noGrp="1"/>
          </p:cNvSpPr>
          <p:nvPr>
            <p:ph type="sldNum" sz="quarter" idx="12"/>
          </p:nvPr>
        </p:nvSpPr>
        <p:spPr>
          <a:xfrm>
            <a:off x="-1586662" y="6316462"/>
            <a:ext cx="582773" cy="234419"/>
          </a:xfrm>
        </p:spPr>
        <p:txBody>
          <a:bodyPr/>
          <a:lstStyle/>
          <a:p>
            <a:fld id="{727B4C2D-45E2-4621-8491-2995EB46A674}" type="slidenum">
              <a:rPr lang="en-US" smtClean="0">
                <a:solidFill>
                  <a:schemeClr val="bg1"/>
                </a:solidFill>
              </a:rPr>
              <a:pPr/>
              <a:t>8</a:t>
            </a:fld>
            <a:endParaRPr lang="en-US" dirty="0">
              <a:solidFill>
                <a:schemeClr val="bg1"/>
              </a:solidFill>
            </a:endParaRPr>
          </a:p>
        </p:txBody>
      </p:sp>
      <p:sp>
        <p:nvSpPr>
          <p:cNvPr id="6" name="TextBox 4"/>
          <p:cNvSpPr txBox="1"/>
          <p:nvPr/>
        </p:nvSpPr>
        <p:spPr>
          <a:xfrm>
            <a:off x="1836177" y="5045200"/>
            <a:ext cx="1604379" cy="558500"/>
          </a:xfrm>
          <a:prstGeom prst="rect">
            <a:avLst/>
          </a:prstGeom>
          <a:solidFill>
            <a:schemeClr val="bg1"/>
          </a:solidFill>
          <a:ln w="19050">
            <a:noFill/>
            <a:prstDash val="solid"/>
            <a:miter lim="800000"/>
          </a:ln>
          <a:effectLst/>
        </p:spPr>
        <p:txBody>
          <a:bodyPr wrap="square" lIns="59429" tIns="29714" rIns="95088" bIns="29714" rtlCol="0" anchor="t" anchorCtr="0">
            <a:noAutofit/>
          </a:bodyPr>
          <a:lstStyle>
            <a:defPPr>
              <a:defRPr lang="en-US"/>
            </a:defPPr>
            <a:lvl1pPr defTabSz="914156"/>
            <a:lvl2pPr marL="0" lvl="1" defTabSz="914156">
              <a:lnSpc>
                <a:spcPct val="90000"/>
              </a:lnSpc>
              <a:defRPr sz="1500">
                <a:gradFill>
                  <a:gsLst>
                    <a:gs pos="0">
                      <a:schemeClr val="tx1">
                        <a:alpha val="80000"/>
                      </a:schemeClr>
                    </a:gs>
                    <a:gs pos="40000">
                      <a:schemeClr val="tx1">
                        <a:alpha val="80000"/>
                      </a:schemeClr>
                    </a:gs>
                  </a:gsLst>
                  <a:lin ang="2700000" scaled="1"/>
                </a:gradFill>
              </a:defRPr>
            </a:lvl2pPr>
            <a:lvl3pPr marL="914156" defTabSz="914156"/>
            <a:lvl4pPr marL="1371233" defTabSz="914156"/>
            <a:lvl5pPr marL="1828313" defTabSz="914156"/>
            <a:lvl6pPr marL="2285391" defTabSz="914156"/>
            <a:lvl7pPr marL="2742468" defTabSz="914156"/>
            <a:lvl8pPr marL="3199546" defTabSz="914156"/>
            <a:lvl9pPr marL="3656624" defTabSz="914156"/>
          </a:lstStyle>
          <a:p>
            <a:pPr lvl="1" defTabSz="932348">
              <a:defRPr/>
            </a:pPr>
            <a:r>
              <a:rPr lang="en-US" sz="1530" dirty="0">
                <a:solidFill>
                  <a:schemeClr val="bg2">
                    <a:lumMod val="50000"/>
                  </a:schemeClr>
                </a:solidFill>
                <a:latin typeface="Segoe UI"/>
              </a:rPr>
              <a:t>Contextual policy education</a:t>
            </a:r>
          </a:p>
        </p:txBody>
      </p:sp>
      <p:pic>
        <p:nvPicPr>
          <p:cNvPr id="7" name="Picture 6"/>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857723" y="5066163"/>
            <a:ext cx="676194" cy="464101"/>
          </a:xfrm>
          <a:prstGeom prst="rect">
            <a:avLst/>
          </a:prstGeom>
          <a:solidFill>
            <a:srgbClr val="00B0F0"/>
          </a:solidFill>
          <a:ln>
            <a:solidFill>
              <a:schemeClr val="tx2"/>
            </a:solidFill>
          </a:ln>
          <a:extLst/>
        </p:spPr>
      </p:pic>
      <p:sp>
        <p:nvSpPr>
          <p:cNvPr id="8" name="TextBox 4"/>
          <p:cNvSpPr txBox="1"/>
          <p:nvPr/>
        </p:nvSpPr>
        <p:spPr>
          <a:xfrm>
            <a:off x="7013598" y="2586411"/>
            <a:ext cx="1336367" cy="695664"/>
          </a:xfrm>
          <a:prstGeom prst="rect">
            <a:avLst/>
          </a:prstGeom>
          <a:solidFill>
            <a:schemeClr val="bg1"/>
          </a:solidFill>
          <a:ln w="19050">
            <a:noFill/>
            <a:prstDash val="solid"/>
            <a:miter lim="800000"/>
          </a:ln>
          <a:effectLst/>
        </p:spPr>
        <p:txBody>
          <a:bodyPr wrap="square" lIns="59429" tIns="29714" rIns="95088" bIns="29714" rtlCol="0" anchor="t" anchorCtr="0">
            <a:noAutofit/>
          </a:bodyPr>
          <a:lstStyle>
            <a:defPPr>
              <a:defRPr lang="en-US"/>
            </a:defPPr>
            <a:lvl1pPr defTabSz="914156"/>
            <a:lvl2pPr marL="0" lvl="1" defTabSz="914156">
              <a:lnSpc>
                <a:spcPct val="90000"/>
              </a:lnSpc>
              <a:defRPr sz="1500">
                <a:gradFill>
                  <a:gsLst>
                    <a:gs pos="0">
                      <a:schemeClr val="tx1">
                        <a:alpha val="80000"/>
                      </a:schemeClr>
                    </a:gs>
                    <a:gs pos="40000">
                      <a:schemeClr val="tx1">
                        <a:alpha val="80000"/>
                      </a:schemeClr>
                    </a:gs>
                  </a:gsLst>
                  <a:lin ang="2700000" scaled="1"/>
                </a:gradFill>
              </a:defRPr>
            </a:lvl2pPr>
            <a:lvl3pPr marL="914156" defTabSz="914156"/>
            <a:lvl4pPr marL="1371233" defTabSz="914156"/>
            <a:lvl5pPr marL="1828313" defTabSz="914156"/>
            <a:lvl6pPr marL="2285391" defTabSz="914156"/>
            <a:lvl7pPr marL="2742468" defTabSz="914156"/>
            <a:lvl8pPr marL="3199546" defTabSz="914156"/>
            <a:lvl9pPr marL="3656624" defTabSz="914156"/>
          </a:lstStyle>
          <a:p>
            <a:pPr lvl="1" algn="ctr" defTabSz="932348">
              <a:defRPr/>
            </a:pPr>
            <a:r>
              <a:rPr lang="en-US" sz="1530" dirty="0">
                <a:solidFill>
                  <a:schemeClr val="bg2">
                    <a:lumMod val="50000"/>
                  </a:schemeClr>
                </a:solidFill>
                <a:latin typeface="Segoe UI"/>
              </a:rPr>
              <a:t>Backend policy evaluation</a:t>
            </a:r>
          </a:p>
        </p:txBody>
      </p:sp>
      <p:sp>
        <p:nvSpPr>
          <p:cNvPr id="9" name="TextBox 4"/>
          <p:cNvSpPr txBox="1"/>
          <p:nvPr/>
        </p:nvSpPr>
        <p:spPr>
          <a:xfrm>
            <a:off x="4197344" y="2586411"/>
            <a:ext cx="1783340" cy="588563"/>
          </a:xfrm>
          <a:prstGeom prst="rect">
            <a:avLst/>
          </a:prstGeom>
          <a:solidFill>
            <a:schemeClr val="bg1"/>
          </a:solidFill>
          <a:ln w="19050">
            <a:noFill/>
            <a:prstDash val="solid"/>
            <a:miter lim="800000"/>
          </a:ln>
          <a:effectLst/>
        </p:spPr>
        <p:txBody>
          <a:bodyPr wrap="square" lIns="59429" tIns="29714" rIns="95088" bIns="29714" rtlCol="0" anchor="t" anchorCtr="0">
            <a:noAutofit/>
          </a:bodyPr>
          <a:lstStyle>
            <a:defPPr>
              <a:defRPr lang="en-US"/>
            </a:defPPr>
            <a:lvl1pPr defTabSz="914156"/>
            <a:lvl2pPr marL="0" lvl="1" defTabSz="914156">
              <a:lnSpc>
                <a:spcPct val="90000"/>
              </a:lnSpc>
              <a:defRPr sz="1500">
                <a:gradFill>
                  <a:gsLst>
                    <a:gs pos="0">
                      <a:schemeClr val="tx1">
                        <a:alpha val="80000"/>
                      </a:schemeClr>
                    </a:gs>
                    <a:gs pos="40000">
                      <a:schemeClr val="tx1">
                        <a:alpha val="80000"/>
                      </a:schemeClr>
                    </a:gs>
                  </a:gsLst>
                  <a:lin ang="2700000" scaled="1"/>
                </a:gradFill>
              </a:defRPr>
            </a:lvl2pPr>
            <a:lvl3pPr marL="914156" defTabSz="914156"/>
            <a:lvl4pPr marL="1371233" defTabSz="914156"/>
            <a:lvl5pPr marL="1828313" defTabSz="914156"/>
            <a:lvl6pPr marL="2285391" defTabSz="914156"/>
            <a:lvl7pPr marL="2742468" defTabSz="914156"/>
            <a:lvl8pPr marL="3199546" defTabSz="914156"/>
            <a:lvl9pPr marL="3656624" defTabSz="914156"/>
          </a:lstStyle>
          <a:p>
            <a:pPr lvl="1" algn="ctr" defTabSz="932348">
              <a:defRPr/>
            </a:pPr>
            <a:r>
              <a:rPr lang="en-US" sz="1530" dirty="0">
                <a:solidFill>
                  <a:schemeClr val="bg2">
                    <a:lumMod val="50000"/>
                  </a:schemeClr>
                </a:solidFill>
                <a:latin typeface="Segoe UI"/>
              </a:rPr>
              <a:t>Audit content aggregation</a:t>
            </a:r>
          </a:p>
        </p:txBody>
      </p:sp>
      <p:pic>
        <p:nvPicPr>
          <p:cNvPr id="10" name="Picture 9"/>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937857" y="2580616"/>
            <a:ext cx="1005399" cy="962758"/>
          </a:xfrm>
          <a:prstGeom prst="rect">
            <a:avLst/>
          </a:prstGeom>
          <a:solidFill>
            <a:schemeClr val="tx2"/>
          </a:solidFill>
          <a:ln>
            <a:solidFill>
              <a:schemeClr val="tx2"/>
            </a:solidFill>
          </a:ln>
          <a:extLst/>
        </p:spPr>
      </p:pic>
      <p:sp>
        <p:nvSpPr>
          <p:cNvPr id="11" name="TextBox 4"/>
          <p:cNvSpPr txBox="1"/>
          <p:nvPr/>
        </p:nvSpPr>
        <p:spPr>
          <a:xfrm>
            <a:off x="3740734" y="6117773"/>
            <a:ext cx="2782508" cy="232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9429" tIns="29714" rIns="95088" bIns="29714" rtlCol="0" anchor="ctr" anchorCtr="0">
            <a:spAutoFit/>
          </a:bodyPr>
          <a:lstStyle>
            <a:defPPr>
              <a:defRPr lang="en-US"/>
            </a:defPPr>
            <a:lvl1pPr defTabSz="914156">
              <a:defRPr>
                <a:solidFill>
                  <a:schemeClr val="tx1"/>
                </a:solidFill>
              </a:defRPr>
            </a:lvl1pPr>
            <a:lvl2pPr marL="0" lvl="1" defTabSz="914156">
              <a:lnSpc>
                <a:spcPct val="90000"/>
              </a:lnSpc>
              <a:defRPr sz="1200">
                <a:gradFill>
                  <a:gsLst>
                    <a:gs pos="0">
                      <a:schemeClr val="tx1">
                        <a:alpha val="80000"/>
                      </a:schemeClr>
                    </a:gs>
                    <a:gs pos="40000">
                      <a:schemeClr val="tx1">
                        <a:alpha val="80000"/>
                      </a:schemeClr>
                    </a:gs>
                  </a:gsLst>
                  <a:lin ang="2700000" scaled="1"/>
                </a:gradFill>
                <a:latin typeface="Segoe UI Semibold" panose="020B0702040204020203" pitchFamily="34" charset="0"/>
                <a:cs typeface="Segoe UI Semibold" panose="020B0702040204020203" pitchFamily="34" charset="0"/>
              </a:defRPr>
            </a:lvl2pPr>
            <a:lvl3pPr marL="914156" defTabSz="914156">
              <a:defRPr>
                <a:solidFill>
                  <a:schemeClr val="tx1"/>
                </a:solidFill>
              </a:defRPr>
            </a:lvl3pPr>
            <a:lvl4pPr marL="1371233" defTabSz="914156">
              <a:defRPr>
                <a:solidFill>
                  <a:schemeClr val="tx1"/>
                </a:solidFill>
              </a:defRPr>
            </a:lvl4pPr>
            <a:lvl5pPr marL="1828313" defTabSz="914156">
              <a:defRPr>
                <a:solidFill>
                  <a:schemeClr val="tx1"/>
                </a:solidFill>
              </a:defRPr>
            </a:lvl5pPr>
            <a:lvl6pPr marL="2285391" defTabSz="914156">
              <a:defRPr>
                <a:solidFill>
                  <a:schemeClr val="tx1"/>
                </a:solidFill>
              </a:defRPr>
            </a:lvl6pPr>
            <a:lvl7pPr marL="2742468" defTabSz="914156">
              <a:defRPr>
                <a:solidFill>
                  <a:schemeClr val="tx1"/>
                </a:solidFill>
              </a:defRPr>
            </a:lvl7pPr>
            <a:lvl8pPr marL="3199546" defTabSz="914156">
              <a:defRPr>
                <a:solidFill>
                  <a:schemeClr val="tx1"/>
                </a:solidFill>
              </a:defRPr>
            </a:lvl8pPr>
            <a:lvl9pPr marL="3656624" defTabSz="914156">
              <a:defRPr>
                <a:solidFill>
                  <a:schemeClr val="tx1"/>
                </a:solidFill>
              </a:defRPr>
            </a:lvl9pPr>
          </a:lstStyle>
          <a:p>
            <a:pPr lvl="1" defTabSz="932348">
              <a:defRPr/>
            </a:pPr>
            <a:r>
              <a:rPr lang="en-US" sz="1224" dirty="0">
                <a:solidFill>
                  <a:schemeClr val="bg1"/>
                </a:solidFill>
              </a:rPr>
              <a:t>INFORMATION WORKERS</a:t>
            </a:r>
          </a:p>
        </p:txBody>
      </p:sp>
      <p:sp>
        <p:nvSpPr>
          <p:cNvPr id="12" name="Title 1"/>
          <p:cNvSpPr txBox="1">
            <a:spLocks/>
          </p:cNvSpPr>
          <p:nvPr/>
        </p:nvSpPr>
        <p:spPr>
          <a:xfrm>
            <a:off x="528885" y="345511"/>
            <a:ext cx="12126254" cy="935842"/>
          </a:xfrm>
          <a:prstGeom prst="rect">
            <a:avLst/>
          </a:prstGeom>
          <a:ln>
            <a:noFill/>
          </a:ln>
        </p:spPr>
        <p:txBody>
          <a:bodyPr vert="horz" wrap="square" lIns="0" tIns="0" rIns="0" bIns="0" rtlCol="0" anchor="t">
            <a:normAutofit fontScale="97500"/>
          </a:bodyPr>
          <a:lstStyle>
            <a:lvl1pPr algn="l" defTabSz="914363" rtl="0" eaLnBrk="1" latinLnBrk="0" hangingPunct="1">
              <a:lnSpc>
                <a:spcPct val="90000"/>
              </a:lnSpc>
              <a:spcBef>
                <a:spcPct val="0"/>
              </a:spcBef>
              <a:buNone/>
              <a:defRPr lang="en-US" sz="51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defTabSz="932742"/>
            <a:r>
              <a:rPr lang="en-US" sz="4800" spc="-102" dirty="0">
                <a:gradFill>
                  <a:gsLst>
                    <a:gs pos="1250">
                      <a:schemeClr val="tx1"/>
                    </a:gs>
                    <a:gs pos="100000">
                      <a:schemeClr val="tx1"/>
                    </a:gs>
                  </a:gsLst>
                  <a:lin ang="5400000" scaled="0"/>
                </a:gradFill>
                <a:cs typeface="Segoe UI" pitchFamily="34" charset="0"/>
              </a:rPr>
              <a:t>DLP: Policy Application</a:t>
            </a:r>
          </a:p>
        </p:txBody>
      </p:sp>
      <p:pic>
        <p:nvPicPr>
          <p:cNvPr id="13" name="Picture 5" descr="W:\Open Engagements\Productivity\MS-Unified Communications\#1601 BizProd MOD Team Core Content Work\New Iconography\People\GroupOfPeople_0608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69312" y="4498728"/>
            <a:ext cx="1526497" cy="1526497"/>
          </a:xfrm>
          <a:prstGeom prst="rect">
            <a:avLst/>
          </a:prstGeom>
          <a:solidFill>
            <a:schemeClr val="tx2"/>
          </a:solidFill>
          <a:ln>
            <a:noFill/>
          </a:ln>
          <a:extLst/>
        </p:spPr>
      </p:pic>
      <p:pic>
        <p:nvPicPr>
          <p:cNvPr id="14" name="Picture 4"/>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6292095" y="2550014"/>
            <a:ext cx="573769" cy="1468208"/>
          </a:xfrm>
          <a:prstGeom prst="rect">
            <a:avLst/>
          </a:prstGeom>
          <a:solidFill>
            <a:schemeClr val="tx2"/>
          </a:solidFill>
          <a:ln>
            <a:solidFill>
              <a:schemeClr val="accent1"/>
            </a:solidFill>
          </a:ln>
          <a:extLst/>
        </p:spPr>
      </p:pic>
      <p:pic>
        <p:nvPicPr>
          <p:cNvPr id="15" name="Picture 14"/>
          <p:cNvPicPr>
            <a:picLocks noChangeAspect="1"/>
          </p:cNvPicPr>
          <p:nvPr/>
        </p:nvPicPr>
        <p:blipFill>
          <a:blip r:embed="rId8"/>
          <a:stretch>
            <a:fillRect/>
          </a:stretch>
        </p:blipFill>
        <p:spPr>
          <a:xfrm>
            <a:off x="8105805" y="4866943"/>
            <a:ext cx="736757" cy="716360"/>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72375" y="4866943"/>
            <a:ext cx="740660" cy="736757"/>
          </a:xfrm>
          <a:prstGeom prst="rect">
            <a:avLst/>
          </a:prstGeom>
        </p:spPr>
      </p:pic>
      <p:pic>
        <p:nvPicPr>
          <p:cNvPr id="17" name="Picture 16"/>
          <p:cNvPicPr>
            <a:picLocks noChangeAspect="1"/>
          </p:cNvPicPr>
          <p:nvPr/>
        </p:nvPicPr>
        <p:blipFill>
          <a:blip r:embed="rId10"/>
          <a:stretch>
            <a:fillRect/>
          </a:stretch>
        </p:blipFill>
        <p:spPr>
          <a:xfrm>
            <a:off x="8935332" y="4866943"/>
            <a:ext cx="714086" cy="716360"/>
          </a:xfrm>
          <a:prstGeom prst="rect">
            <a:avLst/>
          </a:prstGeom>
        </p:spPr>
      </p:pic>
      <p:pic>
        <p:nvPicPr>
          <p:cNvPr id="18" name="Picture 17"/>
          <p:cNvPicPr>
            <a:picLocks noChangeAspect="1"/>
          </p:cNvPicPr>
          <p:nvPr/>
        </p:nvPicPr>
        <p:blipFill>
          <a:blip r:embed="rId11"/>
          <a:stretch>
            <a:fillRect/>
          </a:stretch>
        </p:blipFill>
        <p:spPr>
          <a:xfrm>
            <a:off x="5356370" y="1691626"/>
            <a:ext cx="732162" cy="736757"/>
          </a:xfrm>
          <a:prstGeom prst="rect">
            <a:avLst/>
          </a:prstGeom>
        </p:spPr>
      </p:pic>
      <p:pic>
        <p:nvPicPr>
          <p:cNvPr id="19" name="Picture 18"/>
          <p:cNvPicPr>
            <a:picLocks noChangeAspect="1"/>
          </p:cNvPicPr>
          <p:nvPr/>
        </p:nvPicPr>
        <p:blipFill>
          <a:blip r:embed="rId8"/>
          <a:stretch>
            <a:fillRect/>
          </a:stretch>
        </p:blipFill>
        <p:spPr>
          <a:xfrm>
            <a:off x="6223634" y="1691626"/>
            <a:ext cx="736757" cy="716360"/>
          </a:xfrm>
          <a:prstGeom prst="rect">
            <a:avLst/>
          </a:prstGeom>
        </p:spPr>
      </p:pic>
      <p:pic>
        <p:nvPicPr>
          <p:cNvPr id="20" name="Picture 19"/>
          <p:cNvPicPr>
            <a:picLocks noChangeAspect="1"/>
          </p:cNvPicPr>
          <p:nvPr/>
        </p:nvPicPr>
        <p:blipFill>
          <a:blip r:embed="rId10"/>
          <a:stretch>
            <a:fillRect/>
          </a:stretch>
        </p:blipFill>
        <p:spPr>
          <a:xfrm>
            <a:off x="7095494" y="1691627"/>
            <a:ext cx="733889" cy="736225"/>
          </a:xfrm>
          <a:prstGeom prst="rect">
            <a:avLst/>
          </a:prstGeom>
        </p:spPr>
      </p:pic>
      <p:cxnSp>
        <p:nvCxnSpPr>
          <p:cNvPr id="21" name="Straight Arrow Connector 20"/>
          <p:cNvCxnSpPr>
            <a:cxnSpLocks/>
          </p:cNvCxnSpPr>
          <p:nvPr/>
        </p:nvCxnSpPr>
        <p:spPr>
          <a:xfrm flipH="1">
            <a:off x="4090990" y="3358557"/>
            <a:ext cx="1997543" cy="0"/>
          </a:xfrm>
          <a:prstGeom prst="straightConnector1">
            <a:avLst/>
          </a:prstGeom>
          <a:ln w="41275" cap="rnd">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742191" y="4866943"/>
            <a:ext cx="740660" cy="736757"/>
            <a:chOff x="10343592" y="2169116"/>
            <a:chExt cx="722376" cy="718569"/>
          </a:xfrm>
        </p:grpSpPr>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43592" y="2169116"/>
              <a:ext cx="722376" cy="718569"/>
            </a:xfrm>
            <a:prstGeom prst="rect">
              <a:avLst/>
            </a:prstGeom>
          </p:spPr>
        </p:pic>
        <p:sp>
          <p:nvSpPr>
            <p:cNvPr id="25" name="Rectangle 24"/>
            <p:cNvSpPr/>
            <p:nvPr/>
          </p:nvSpPr>
          <p:spPr bwMode="auto">
            <a:xfrm>
              <a:off x="10452856" y="2264310"/>
              <a:ext cx="553320" cy="546990"/>
            </a:xfrm>
            <a:prstGeom prst="rect">
              <a:avLst/>
            </a:prstGeom>
            <a:solidFill>
              <a:srgbClr val="0071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solidFill>
                  <a:schemeClr val="bg1"/>
                </a:solidFill>
                <a:latin typeface="Segoe UI"/>
              </a:endParaRPr>
            </a:p>
          </p:txBody>
        </p:sp>
        <p:sp>
          <p:nvSpPr>
            <p:cNvPr id="26" name="Freeform 25"/>
            <p:cNvSpPr>
              <a:spLocks noChangeAspect="1"/>
            </p:cNvSpPr>
            <p:nvPr/>
          </p:nvSpPr>
          <p:spPr bwMode="black">
            <a:xfrm>
              <a:off x="10529466" y="2311205"/>
              <a:ext cx="350628" cy="420549"/>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endParaRPr lang="en-US" sz="1836" dirty="0">
                <a:solidFill>
                  <a:schemeClr val="bg1"/>
                </a:solidFill>
                <a:latin typeface="Segoe UI"/>
              </a:endParaRPr>
            </a:p>
          </p:txBody>
        </p:sp>
      </p:grpSp>
      <p:sp>
        <p:nvSpPr>
          <p:cNvPr id="27" name="Rectangular Callout 26"/>
          <p:cNvSpPr/>
          <p:nvPr/>
        </p:nvSpPr>
        <p:spPr bwMode="auto">
          <a:xfrm>
            <a:off x="5659419" y="4988446"/>
            <a:ext cx="252763" cy="299074"/>
          </a:xfrm>
          <a:prstGeom prst="wedgeRectCallout">
            <a:avLst>
              <a:gd name="adj1" fmla="val 98312"/>
              <a:gd name="adj2" fmla="val 24025"/>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040" dirty="0">
                <a:solidFill>
                  <a:schemeClr val="bg1"/>
                </a:solidFill>
                <a:latin typeface="Segoe UI"/>
              </a:rPr>
              <a:t>!</a:t>
            </a:r>
          </a:p>
        </p:txBody>
      </p:sp>
    </p:spTree>
    <p:extLst>
      <p:ext uri="{BB962C8B-B14F-4D97-AF65-F5344CB8AC3E}">
        <p14:creationId xmlns:p14="http://schemas.microsoft.com/office/powerpoint/2010/main" val="183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2"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27"/>
                                        </p:tgtEl>
                                      </p:cBhvr>
                                    </p:animEffect>
                                    <p:set>
                                      <p:cBhvr>
                                        <p:cTn id="21" dur="1" fill="hold">
                                          <p:stCondLst>
                                            <p:cond delay="499"/>
                                          </p:stCondLst>
                                        </p:cTn>
                                        <p:tgtEl>
                                          <p:spTgt spid="27"/>
                                        </p:tgtEl>
                                        <p:attrNameLst>
                                          <p:attrName>style.visibility</p:attrName>
                                        </p:attrNameLst>
                                      </p:cBhvr>
                                      <p:to>
                                        <p:strVal val="hidden"/>
                                      </p:to>
                                    </p:set>
                                  </p:childTnLst>
                                </p:cTn>
                              </p:par>
                            </p:childTnLst>
                          </p:cTn>
                        </p:par>
                        <p:par>
                          <p:cTn id="22" fill="hold">
                            <p:stCondLst>
                              <p:cond delay="500"/>
                            </p:stCondLst>
                            <p:childTnLst>
                              <p:par>
                                <p:cTn id="23" presetID="37" presetClass="path" presetSubtype="0" accel="50000" decel="50000" fill="hold" nodeType="afterEffect">
                                  <p:stCondLst>
                                    <p:cond delay="0"/>
                                  </p:stCondLst>
                                  <p:childTnLst>
                                    <p:animMotion origin="layout" path="M -0.00035 2.59259E-6 L 0.04635 -0.04931 C 0.05885 -0.06181 0.07049 -0.08148 0.08177 -0.09769 C 0.09583 -0.11852 0.10208 -0.13866 0.10694 -0.15301 L 0.12361 -0.21806 " pathEditMode="relative" rAng="17280000" ptsTypes="AAAAA">
                                      <p:cBhvr>
                                        <p:cTn id="24" dur="2000" fill="hold"/>
                                        <p:tgtEl>
                                          <p:spTgt spid="7"/>
                                        </p:tgtEl>
                                        <p:attrNameLst>
                                          <p:attrName>ppt_x</p:attrName>
                                          <p:attrName>ppt_y</p:attrName>
                                        </p:attrNameLst>
                                      </p:cBhvr>
                                      <p:rCtr x="6198" y="-10903"/>
                                    </p:animMotion>
                                  </p:childTnLst>
                                </p:cTn>
                              </p:par>
                            </p:childTnLst>
                          </p:cTn>
                        </p:par>
                        <p:par>
                          <p:cTn id="25" fill="hold">
                            <p:stCondLst>
                              <p:cond delay="2500"/>
                            </p:stCondLst>
                            <p:childTnLst>
                              <p:par>
                                <p:cTn id="26" presetID="22" presetClass="entr" presetSubtype="2"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right)">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8" grpId="0" animBg="1"/>
      <p:bldP spid="8" grpId="1" animBg="1"/>
      <p:bldP spid="9" grpId="0" animBg="1"/>
      <p:bldP spid="27" grpId="0" animBg="1"/>
      <p:bldP spid="2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solidFill>
                  <a:schemeClr val="bg2">
                    <a:lumMod val="50000"/>
                  </a:schemeClr>
                </a:solidFill>
              </a:rPr>
              <a:t>Content </a:t>
            </a:r>
            <a:r>
              <a:rPr lang="es-ES" dirty="0" err="1">
                <a:solidFill>
                  <a:schemeClr val="bg2">
                    <a:lumMod val="50000"/>
                  </a:schemeClr>
                </a:solidFill>
              </a:rPr>
              <a:t>Analysis</a:t>
            </a:r>
            <a:r>
              <a:rPr lang="es-ES" dirty="0">
                <a:solidFill>
                  <a:schemeClr val="bg2">
                    <a:lumMod val="50000"/>
                  </a:schemeClr>
                </a:solidFill>
              </a:rPr>
              <a:t> </a:t>
            </a:r>
            <a:r>
              <a:rPr lang="es-ES" dirty="0" err="1">
                <a:solidFill>
                  <a:schemeClr val="bg2">
                    <a:lumMod val="50000"/>
                  </a:schemeClr>
                </a:solidFill>
              </a:rPr>
              <a:t>Process</a:t>
            </a:r>
            <a:endParaRPr lang="es-ES" dirty="0">
              <a:solidFill>
                <a:schemeClr val="bg2">
                  <a:lumMod val="50000"/>
                </a:schemeClr>
              </a:solidFill>
            </a:endParaRPr>
          </a:p>
        </p:txBody>
      </p:sp>
      <p:sp>
        <p:nvSpPr>
          <p:cNvPr id="4" name="Slide Number Placeholder 3"/>
          <p:cNvSpPr>
            <a:spLocks noGrp="1"/>
          </p:cNvSpPr>
          <p:nvPr>
            <p:ph type="sldNum" sz="quarter" idx="12"/>
          </p:nvPr>
        </p:nvSpPr>
        <p:spPr/>
        <p:txBody>
          <a:bodyPr/>
          <a:lstStyle/>
          <a:p>
            <a:fld id="{727B4C2D-45E2-4621-8491-2995EB46A674}" type="slidenum">
              <a:rPr lang="en-US" smtClean="0"/>
              <a:pPr/>
              <a:t>9</a:t>
            </a:fld>
            <a:endParaRPr lang="en-US" dirty="0"/>
          </a:p>
        </p:txBody>
      </p:sp>
      <p:pic>
        <p:nvPicPr>
          <p:cNvPr id="5" name="Picture 4"/>
          <p:cNvPicPr>
            <a:picLocks noChangeAspect="1"/>
          </p:cNvPicPr>
          <p:nvPr/>
        </p:nvPicPr>
        <p:blipFill rotWithShape="1">
          <a:blip r:embed="rId2"/>
          <a:srcRect l="63707" t="19016" r="3550" b="41095"/>
          <a:stretch/>
        </p:blipFill>
        <p:spPr>
          <a:xfrm>
            <a:off x="6433113" y="1001921"/>
            <a:ext cx="4391912" cy="2954359"/>
          </a:xfrm>
          <a:prstGeom prst="rect">
            <a:avLst/>
          </a:prstGeom>
        </p:spPr>
      </p:pic>
      <p:sp>
        <p:nvSpPr>
          <p:cNvPr id="7" name="Rectangle 6"/>
          <p:cNvSpPr/>
          <p:nvPr/>
        </p:nvSpPr>
        <p:spPr bwMode="auto">
          <a:xfrm>
            <a:off x="1308421" y="1476623"/>
            <a:ext cx="1266661" cy="8796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s-ES" sz="1836" dirty="0" err="1">
                <a:gradFill>
                  <a:gsLst>
                    <a:gs pos="0">
                      <a:srgbClr val="FFFFFF"/>
                    </a:gs>
                    <a:gs pos="100000">
                      <a:srgbClr val="FFFFFF"/>
                    </a:gs>
                  </a:gsLst>
                  <a:lin ang="5400000" scaled="0"/>
                </a:gradFill>
                <a:ea typeface="Segoe UI" pitchFamily="34" charset="0"/>
                <a:cs typeface="Segoe UI" pitchFamily="34" charset="0"/>
              </a:rPr>
              <a:t>Get</a:t>
            </a:r>
            <a:r>
              <a:rPr lang="es-ES" sz="1836" dirty="0">
                <a:gradFill>
                  <a:gsLst>
                    <a:gs pos="0">
                      <a:srgbClr val="FFFFFF"/>
                    </a:gs>
                    <a:gs pos="100000">
                      <a:srgbClr val="FFFFFF"/>
                    </a:gs>
                  </a:gsLst>
                  <a:lin ang="5400000" scaled="0"/>
                </a:gradFill>
                <a:ea typeface="Segoe UI" pitchFamily="34" charset="0"/>
                <a:cs typeface="Segoe UI" pitchFamily="34" charset="0"/>
              </a:rPr>
              <a:t> Content</a:t>
            </a:r>
          </a:p>
        </p:txBody>
      </p:sp>
      <p:sp>
        <p:nvSpPr>
          <p:cNvPr id="8" name="Rectangle 7"/>
          <p:cNvSpPr/>
          <p:nvPr/>
        </p:nvSpPr>
        <p:spPr bwMode="auto">
          <a:xfrm>
            <a:off x="1308418" y="2480993"/>
            <a:ext cx="1266661" cy="8796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s-ES" sz="1836" dirty="0" err="1">
                <a:gradFill>
                  <a:gsLst>
                    <a:gs pos="0">
                      <a:srgbClr val="FFFFFF"/>
                    </a:gs>
                    <a:gs pos="100000">
                      <a:srgbClr val="FFFFFF"/>
                    </a:gs>
                  </a:gsLst>
                  <a:lin ang="5400000" scaled="0"/>
                </a:gradFill>
                <a:ea typeface="Segoe UI" pitchFamily="34" charset="0"/>
                <a:cs typeface="Segoe UI" pitchFamily="34" charset="0"/>
              </a:rPr>
              <a:t>RegEx</a:t>
            </a:r>
            <a:r>
              <a:rPr lang="es-ES" sz="1836" dirty="0">
                <a:gradFill>
                  <a:gsLst>
                    <a:gs pos="0">
                      <a:srgbClr val="FFFFFF"/>
                    </a:gs>
                    <a:gs pos="100000">
                      <a:srgbClr val="FFFFFF"/>
                    </a:gs>
                  </a:gsLst>
                  <a:lin ang="5400000" scaled="0"/>
                </a:gradFill>
                <a:ea typeface="Segoe UI" pitchFamily="34" charset="0"/>
                <a:cs typeface="Segoe UI" pitchFamily="34" charset="0"/>
              </a:rPr>
              <a:t> </a:t>
            </a:r>
            <a:r>
              <a:rPr lang="es-ES" sz="1836" dirty="0" err="1">
                <a:gradFill>
                  <a:gsLst>
                    <a:gs pos="0">
                      <a:srgbClr val="FFFFFF"/>
                    </a:gs>
                    <a:gs pos="100000">
                      <a:srgbClr val="FFFFFF"/>
                    </a:gs>
                  </a:gsLst>
                  <a:lin ang="5400000" scaled="0"/>
                </a:gradFill>
                <a:ea typeface="Segoe UI" pitchFamily="34" charset="0"/>
                <a:cs typeface="Segoe UI" pitchFamily="34" charset="0"/>
              </a:rPr>
              <a:t>Analysis</a:t>
            </a:r>
            <a:endParaRPr lang="es-ES" sz="1836"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308418" y="3485363"/>
            <a:ext cx="1266661" cy="8796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s-ES" sz="1836" dirty="0" err="1">
                <a:gradFill>
                  <a:gsLst>
                    <a:gs pos="0">
                      <a:srgbClr val="FFFFFF"/>
                    </a:gs>
                    <a:gs pos="100000">
                      <a:srgbClr val="FFFFFF"/>
                    </a:gs>
                  </a:gsLst>
                  <a:lin ang="5400000" scaled="0"/>
                </a:gradFill>
                <a:ea typeface="Segoe UI" pitchFamily="34" charset="0"/>
                <a:cs typeface="Segoe UI" pitchFamily="34" charset="0"/>
              </a:rPr>
              <a:t>Function</a:t>
            </a:r>
            <a:r>
              <a:rPr lang="es-ES" sz="1836" dirty="0">
                <a:gradFill>
                  <a:gsLst>
                    <a:gs pos="0">
                      <a:srgbClr val="FFFFFF"/>
                    </a:gs>
                    <a:gs pos="100000">
                      <a:srgbClr val="FFFFFF"/>
                    </a:gs>
                  </a:gsLst>
                  <a:lin ang="5400000" scaled="0"/>
                </a:gradFill>
                <a:ea typeface="Segoe UI" pitchFamily="34" charset="0"/>
                <a:cs typeface="Segoe UI" pitchFamily="34" charset="0"/>
              </a:rPr>
              <a:t> </a:t>
            </a:r>
            <a:r>
              <a:rPr lang="es-ES" sz="1836" dirty="0" err="1">
                <a:gradFill>
                  <a:gsLst>
                    <a:gs pos="0">
                      <a:srgbClr val="FFFFFF"/>
                    </a:gs>
                    <a:gs pos="100000">
                      <a:srgbClr val="FFFFFF"/>
                    </a:gs>
                  </a:gsLst>
                  <a:lin ang="5400000" scaled="0"/>
                </a:gradFill>
                <a:ea typeface="Segoe UI" pitchFamily="34" charset="0"/>
                <a:cs typeface="Segoe UI" pitchFamily="34" charset="0"/>
              </a:rPr>
              <a:t>Analysis</a:t>
            </a:r>
            <a:endParaRPr lang="es-E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308419" y="4511148"/>
            <a:ext cx="1266661" cy="8796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s-ES" sz="1836" dirty="0" err="1">
                <a:gradFill>
                  <a:gsLst>
                    <a:gs pos="0">
                      <a:srgbClr val="FFFFFF"/>
                    </a:gs>
                    <a:gs pos="100000">
                      <a:srgbClr val="FFFFFF"/>
                    </a:gs>
                  </a:gsLst>
                  <a:lin ang="5400000" scaled="0"/>
                </a:gradFill>
                <a:ea typeface="Segoe UI" pitchFamily="34" charset="0"/>
                <a:cs typeface="Segoe UI" pitchFamily="34" charset="0"/>
              </a:rPr>
              <a:t>Additional</a:t>
            </a:r>
            <a:r>
              <a:rPr lang="es-ES" sz="1836" dirty="0">
                <a:gradFill>
                  <a:gsLst>
                    <a:gs pos="0">
                      <a:srgbClr val="FFFFFF"/>
                    </a:gs>
                    <a:gs pos="100000">
                      <a:srgbClr val="FFFFFF"/>
                    </a:gs>
                  </a:gsLst>
                  <a:lin ang="5400000" scaled="0"/>
                </a:gradFill>
                <a:ea typeface="Segoe UI" pitchFamily="34" charset="0"/>
                <a:cs typeface="Segoe UI" pitchFamily="34" charset="0"/>
              </a:rPr>
              <a:t> </a:t>
            </a:r>
            <a:r>
              <a:rPr lang="es-ES" sz="1836" dirty="0" err="1">
                <a:gradFill>
                  <a:gsLst>
                    <a:gs pos="0">
                      <a:srgbClr val="FFFFFF"/>
                    </a:gs>
                    <a:gs pos="100000">
                      <a:srgbClr val="FFFFFF"/>
                    </a:gs>
                  </a:gsLst>
                  <a:lin ang="5400000" scaled="0"/>
                </a:gradFill>
                <a:ea typeface="Segoe UI" pitchFamily="34" charset="0"/>
                <a:cs typeface="Segoe UI" pitchFamily="34" charset="0"/>
              </a:rPr>
              <a:t>Evidence</a:t>
            </a:r>
            <a:endParaRPr lang="es-E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308419" y="5531416"/>
            <a:ext cx="1266661" cy="8796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s-ES" sz="1836" dirty="0" err="1">
                <a:gradFill>
                  <a:gsLst>
                    <a:gs pos="0">
                      <a:srgbClr val="FFFFFF"/>
                    </a:gs>
                    <a:gs pos="100000">
                      <a:srgbClr val="FFFFFF"/>
                    </a:gs>
                  </a:gsLst>
                  <a:lin ang="5400000" scaled="0"/>
                </a:gradFill>
                <a:ea typeface="Segoe UI" pitchFamily="34" charset="0"/>
                <a:cs typeface="Segoe UI" pitchFamily="34" charset="0"/>
              </a:rPr>
              <a:t>Veredict</a:t>
            </a:r>
            <a:endParaRPr lang="es-E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2787390" y="3507439"/>
            <a:ext cx="3059832" cy="448228"/>
          </a:xfrm>
          <a:prstGeom prst="rect">
            <a:avLst/>
          </a:prstGeom>
          <a:noFill/>
        </p:spPr>
        <p:txBody>
          <a:bodyPr wrap="square" lIns="0" tIns="0" rIns="0" bIns="0" rtlCol="0">
            <a:spAutoFit/>
          </a:bodyPr>
          <a:lstStyle/>
          <a:p>
            <a:r>
              <a:rPr lang="es-ES" sz="1428" spc="-71" dirty="0">
                <a:solidFill>
                  <a:schemeClr val="bg2">
                    <a:lumMod val="50000"/>
                  </a:schemeClr>
                </a:solidFill>
                <a:latin typeface="+mj-lt"/>
              </a:rPr>
              <a:t>4485 3647 3952 7352: </a:t>
            </a:r>
            <a:r>
              <a:rPr lang="es-ES" sz="1428" spc="-71" dirty="0" err="1">
                <a:solidFill>
                  <a:schemeClr val="bg2">
                    <a:lumMod val="50000"/>
                  </a:schemeClr>
                </a:solidFill>
                <a:latin typeface="+mj-lt"/>
              </a:rPr>
              <a:t>matches</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checksum</a:t>
            </a:r>
            <a:endParaRPr lang="es-ES" sz="1428" spc="-71" dirty="0">
              <a:solidFill>
                <a:schemeClr val="bg2">
                  <a:lumMod val="50000"/>
                </a:schemeClr>
              </a:solidFill>
              <a:latin typeface="+mj-lt"/>
            </a:endParaRPr>
          </a:p>
          <a:p>
            <a:r>
              <a:rPr lang="es-ES" sz="1428" spc="-71" dirty="0">
                <a:solidFill>
                  <a:schemeClr val="bg2">
                    <a:lumMod val="50000"/>
                  </a:schemeClr>
                </a:solidFill>
                <a:latin typeface="+mj-lt"/>
              </a:rPr>
              <a:t>1234 1234 1234 1234: </a:t>
            </a:r>
            <a:r>
              <a:rPr lang="es-ES" sz="1428" spc="-71" dirty="0" err="1">
                <a:solidFill>
                  <a:schemeClr val="bg2">
                    <a:lumMod val="50000"/>
                  </a:schemeClr>
                </a:solidFill>
                <a:latin typeface="+mj-lt"/>
              </a:rPr>
              <a:t>does</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not</a:t>
            </a:r>
            <a:r>
              <a:rPr lang="es-ES" sz="1428" spc="-71" dirty="0">
                <a:solidFill>
                  <a:schemeClr val="bg2">
                    <a:lumMod val="50000"/>
                  </a:schemeClr>
                </a:solidFill>
                <a:latin typeface="+mj-lt"/>
              </a:rPr>
              <a:t> match</a:t>
            </a:r>
          </a:p>
        </p:txBody>
      </p:sp>
      <p:sp>
        <p:nvSpPr>
          <p:cNvPr id="13" name="TextBox 12"/>
          <p:cNvSpPr txBox="1"/>
          <p:nvPr/>
        </p:nvSpPr>
        <p:spPr>
          <a:xfrm>
            <a:off x="2787389" y="2597924"/>
            <a:ext cx="2869072" cy="448228"/>
          </a:xfrm>
          <a:prstGeom prst="rect">
            <a:avLst/>
          </a:prstGeom>
          <a:noFill/>
        </p:spPr>
        <p:txBody>
          <a:bodyPr wrap="square" lIns="0" tIns="0" rIns="0" bIns="0" rtlCol="0">
            <a:spAutoFit/>
          </a:bodyPr>
          <a:lstStyle/>
          <a:p>
            <a:r>
              <a:rPr lang="es-ES" sz="1428" spc="-71" dirty="0">
                <a:solidFill>
                  <a:schemeClr val="bg2">
                    <a:lumMod val="50000"/>
                  </a:schemeClr>
                </a:solidFill>
                <a:latin typeface="+mj-lt"/>
              </a:rPr>
              <a:t>4485 3647 3952 7352</a:t>
            </a:r>
          </a:p>
          <a:p>
            <a:r>
              <a:rPr lang="es-ES" sz="1428" spc="-71" dirty="0">
                <a:solidFill>
                  <a:schemeClr val="bg2">
                    <a:lumMod val="50000"/>
                  </a:schemeClr>
                </a:solidFill>
                <a:latin typeface="+mj-lt"/>
              </a:rPr>
              <a:t>A 16 </a:t>
            </a:r>
            <a:r>
              <a:rPr lang="es-ES" sz="1428" spc="-71" dirty="0" err="1">
                <a:solidFill>
                  <a:schemeClr val="bg2">
                    <a:lumMod val="50000"/>
                  </a:schemeClr>
                </a:solidFill>
                <a:latin typeface="+mj-lt"/>
              </a:rPr>
              <a:t>digit</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number</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is</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detected</a:t>
            </a:r>
            <a:endParaRPr lang="es-ES" sz="1428" spc="-71" dirty="0">
              <a:solidFill>
                <a:schemeClr val="bg2">
                  <a:lumMod val="50000"/>
                </a:schemeClr>
              </a:solidFill>
              <a:latin typeface="+mj-lt"/>
            </a:endParaRPr>
          </a:p>
        </p:txBody>
      </p:sp>
      <p:sp>
        <p:nvSpPr>
          <p:cNvPr id="14" name="TextBox 13"/>
          <p:cNvSpPr txBox="1"/>
          <p:nvPr/>
        </p:nvSpPr>
        <p:spPr>
          <a:xfrm>
            <a:off x="2800665" y="1476623"/>
            <a:ext cx="2855797" cy="672342"/>
          </a:xfrm>
          <a:prstGeom prst="rect">
            <a:avLst/>
          </a:prstGeom>
          <a:noFill/>
        </p:spPr>
        <p:txBody>
          <a:bodyPr wrap="square" lIns="0" tIns="0" rIns="0" bIns="0" rtlCol="0">
            <a:spAutoFit/>
          </a:bodyPr>
          <a:lstStyle/>
          <a:p>
            <a:r>
              <a:rPr lang="es-ES" sz="1428" spc="-71" dirty="0">
                <a:solidFill>
                  <a:schemeClr val="bg2">
                    <a:lumMod val="50000"/>
                  </a:schemeClr>
                </a:solidFill>
                <a:latin typeface="+mj-lt"/>
              </a:rPr>
              <a:t>Joseph F. Foster</a:t>
            </a:r>
          </a:p>
          <a:p>
            <a:r>
              <a:rPr lang="es-ES" sz="1428" spc="-71" dirty="0">
                <a:solidFill>
                  <a:schemeClr val="bg2">
                    <a:lumMod val="50000"/>
                  </a:schemeClr>
                </a:solidFill>
                <a:latin typeface="+mj-lt"/>
              </a:rPr>
              <a:t>Visa: 4485 3647 3952 7352</a:t>
            </a:r>
          </a:p>
          <a:p>
            <a:r>
              <a:rPr lang="es-ES" sz="1428" spc="-71" dirty="0">
                <a:solidFill>
                  <a:schemeClr val="bg2">
                    <a:lumMod val="50000"/>
                  </a:schemeClr>
                </a:solidFill>
                <a:latin typeface="+mj-lt"/>
              </a:rPr>
              <a:t>Expires: 2/2012</a:t>
            </a:r>
          </a:p>
        </p:txBody>
      </p:sp>
      <p:sp>
        <p:nvSpPr>
          <p:cNvPr id="15" name="TextBox 14"/>
          <p:cNvSpPr txBox="1"/>
          <p:nvPr/>
        </p:nvSpPr>
        <p:spPr>
          <a:xfrm>
            <a:off x="2800665" y="4488126"/>
            <a:ext cx="2855798" cy="672342"/>
          </a:xfrm>
          <a:prstGeom prst="rect">
            <a:avLst/>
          </a:prstGeom>
          <a:noFill/>
        </p:spPr>
        <p:txBody>
          <a:bodyPr wrap="square" lIns="0" tIns="0" rIns="0" bIns="0" rtlCol="0">
            <a:spAutoFit/>
          </a:bodyPr>
          <a:lstStyle/>
          <a:p>
            <a:pPr marL="349724" indent="-349724">
              <a:buAutoNum type="arabicPeriod"/>
            </a:pPr>
            <a:r>
              <a:rPr lang="es-ES" sz="1428" spc="-71" dirty="0" err="1">
                <a:solidFill>
                  <a:schemeClr val="bg2">
                    <a:lumMod val="50000"/>
                  </a:schemeClr>
                </a:solidFill>
                <a:latin typeface="+mj-lt"/>
              </a:rPr>
              <a:t>Keyword</a:t>
            </a:r>
            <a:r>
              <a:rPr lang="es-ES" sz="1428" spc="-71" dirty="0">
                <a:solidFill>
                  <a:schemeClr val="bg2">
                    <a:lumMod val="50000"/>
                  </a:schemeClr>
                </a:solidFill>
                <a:latin typeface="+mj-lt"/>
              </a:rPr>
              <a:t> Visa </a:t>
            </a:r>
            <a:r>
              <a:rPr lang="es-ES" sz="1428" spc="-71" dirty="0" err="1">
                <a:solidFill>
                  <a:schemeClr val="bg2">
                    <a:lumMod val="50000"/>
                  </a:schemeClr>
                </a:solidFill>
                <a:latin typeface="+mj-lt"/>
              </a:rPr>
              <a:t>is</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near</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the</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number</a:t>
            </a:r>
            <a:endParaRPr lang="es-ES" sz="1428" spc="-71" dirty="0">
              <a:solidFill>
                <a:schemeClr val="bg2">
                  <a:lumMod val="50000"/>
                </a:schemeClr>
              </a:solidFill>
              <a:latin typeface="+mj-lt"/>
            </a:endParaRPr>
          </a:p>
          <a:p>
            <a:pPr marL="349724" indent="-349724">
              <a:buAutoNum type="arabicPeriod"/>
            </a:pPr>
            <a:r>
              <a:rPr lang="es-ES" sz="1428" spc="-71" dirty="0">
                <a:solidFill>
                  <a:schemeClr val="bg2">
                    <a:lumMod val="50000"/>
                  </a:schemeClr>
                </a:solidFill>
                <a:latin typeface="+mj-lt"/>
              </a:rPr>
              <a:t>A regular </a:t>
            </a:r>
            <a:r>
              <a:rPr lang="es-ES" sz="1428" spc="-71" dirty="0" err="1">
                <a:solidFill>
                  <a:schemeClr val="bg2">
                    <a:lumMod val="50000"/>
                  </a:schemeClr>
                </a:solidFill>
                <a:latin typeface="+mj-lt"/>
              </a:rPr>
              <a:t>expression</a:t>
            </a:r>
            <a:r>
              <a:rPr lang="es-ES" sz="1428" spc="-71" dirty="0">
                <a:solidFill>
                  <a:schemeClr val="bg2">
                    <a:lumMod val="50000"/>
                  </a:schemeClr>
                </a:solidFill>
                <a:latin typeface="+mj-lt"/>
              </a:rPr>
              <a:t> for date </a:t>
            </a:r>
            <a:r>
              <a:rPr lang="es-ES" sz="1428" spc="-71" dirty="0" err="1">
                <a:solidFill>
                  <a:schemeClr val="bg2">
                    <a:lumMod val="50000"/>
                  </a:schemeClr>
                </a:solidFill>
                <a:latin typeface="+mj-lt"/>
              </a:rPr>
              <a:t>is</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near</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the</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number</a:t>
            </a:r>
            <a:endParaRPr lang="es-ES" sz="1428" spc="-71" dirty="0">
              <a:solidFill>
                <a:schemeClr val="bg2">
                  <a:lumMod val="50000"/>
                </a:schemeClr>
              </a:solidFill>
              <a:latin typeface="+mj-lt"/>
            </a:endParaRPr>
          </a:p>
        </p:txBody>
      </p:sp>
      <p:sp>
        <p:nvSpPr>
          <p:cNvPr id="16" name="TextBox 15"/>
          <p:cNvSpPr txBox="1"/>
          <p:nvPr/>
        </p:nvSpPr>
        <p:spPr>
          <a:xfrm>
            <a:off x="2774115" y="5643685"/>
            <a:ext cx="2882347" cy="896457"/>
          </a:xfrm>
          <a:prstGeom prst="rect">
            <a:avLst/>
          </a:prstGeom>
          <a:noFill/>
        </p:spPr>
        <p:txBody>
          <a:bodyPr wrap="square" lIns="0" tIns="0" rIns="0" bIns="0" rtlCol="0">
            <a:spAutoFit/>
          </a:bodyPr>
          <a:lstStyle/>
          <a:p>
            <a:pPr marL="349724" indent="-349724">
              <a:buAutoNum type="arabicPeriod"/>
            </a:pPr>
            <a:r>
              <a:rPr lang="es-ES" sz="1428" spc="-71" dirty="0" err="1">
                <a:solidFill>
                  <a:schemeClr val="bg2">
                    <a:lumMod val="50000"/>
                  </a:schemeClr>
                </a:solidFill>
                <a:latin typeface="+mj-lt"/>
              </a:rPr>
              <a:t>There</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is</a:t>
            </a:r>
            <a:r>
              <a:rPr lang="es-ES" sz="1428" spc="-71" dirty="0">
                <a:solidFill>
                  <a:schemeClr val="bg2">
                    <a:lumMod val="50000"/>
                  </a:schemeClr>
                </a:solidFill>
                <a:latin typeface="+mj-lt"/>
              </a:rPr>
              <a:t> a regular </a:t>
            </a:r>
            <a:r>
              <a:rPr lang="es-ES" sz="1428" spc="-71" dirty="0" err="1">
                <a:solidFill>
                  <a:schemeClr val="bg2">
                    <a:lumMod val="50000"/>
                  </a:schemeClr>
                </a:solidFill>
                <a:latin typeface="+mj-lt"/>
              </a:rPr>
              <a:t>expression</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that</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matches</a:t>
            </a:r>
            <a:r>
              <a:rPr lang="es-ES" sz="1428" spc="-71" dirty="0">
                <a:solidFill>
                  <a:schemeClr val="bg2">
                    <a:lumMod val="50000"/>
                  </a:schemeClr>
                </a:solidFill>
                <a:latin typeface="+mj-lt"/>
              </a:rPr>
              <a:t> a </a:t>
            </a:r>
            <a:r>
              <a:rPr lang="es-ES" sz="1428" spc="-71" dirty="0" err="1">
                <a:solidFill>
                  <a:schemeClr val="bg2">
                    <a:lumMod val="50000"/>
                  </a:schemeClr>
                </a:solidFill>
                <a:latin typeface="+mj-lt"/>
              </a:rPr>
              <a:t>check</a:t>
            </a:r>
            <a:r>
              <a:rPr lang="es-ES" sz="1428" spc="-71" dirty="0">
                <a:solidFill>
                  <a:schemeClr val="bg2">
                    <a:lumMod val="50000"/>
                  </a:schemeClr>
                </a:solidFill>
                <a:latin typeface="+mj-lt"/>
              </a:rPr>
              <a:t> sum</a:t>
            </a:r>
          </a:p>
          <a:p>
            <a:pPr marL="349724" indent="-349724">
              <a:buAutoNum type="arabicPeriod"/>
            </a:pPr>
            <a:r>
              <a:rPr lang="es-ES" sz="1428" spc="-71" dirty="0" err="1">
                <a:solidFill>
                  <a:schemeClr val="bg2">
                    <a:lumMod val="50000"/>
                  </a:schemeClr>
                </a:solidFill>
                <a:latin typeface="+mj-lt"/>
              </a:rPr>
              <a:t>Additional</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evidence</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increases</a:t>
            </a:r>
            <a:r>
              <a:rPr lang="es-ES" sz="1428" spc="-71" dirty="0">
                <a:solidFill>
                  <a:schemeClr val="bg2">
                    <a:lumMod val="50000"/>
                  </a:schemeClr>
                </a:solidFill>
                <a:latin typeface="+mj-lt"/>
              </a:rPr>
              <a:t> </a:t>
            </a:r>
            <a:r>
              <a:rPr lang="es-ES" sz="1428" spc="-71" dirty="0" err="1">
                <a:solidFill>
                  <a:schemeClr val="bg2">
                    <a:lumMod val="50000"/>
                  </a:schemeClr>
                </a:solidFill>
                <a:latin typeface="+mj-lt"/>
              </a:rPr>
              <a:t>confidence</a:t>
            </a:r>
            <a:endParaRPr lang="es-ES" sz="1428" spc="-71" dirty="0">
              <a:solidFill>
                <a:schemeClr val="bg2">
                  <a:lumMod val="50000"/>
                </a:schemeClr>
              </a:solidFill>
              <a:latin typeface="+mj-lt"/>
            </a:endParaRPr>
          </a:p>
        </p:txBody>
      </p:sp>
      <p:pic>
        <p:nvPicPr>
          <p:cNvPr id="17" name="Picture 16"/>
          <p:cNvPicPr>
            <a:picLocks noChangeAspect="1"/>
          </p:cNvPicPr>
          <p:nvPr/>
        </p:nvPicPr>
        <p:blipFill rotWithShape="1">
          <a:blip r:embed="rId2"/>
          <a:srcRect l="63707" t="62752" r="3550" b="-1911"/>
          <a:stretch/>
        </p:blipFill>
        <p:spPr>
          <a:xfrm>
            <a:off x="6433114" y="4094270"/>
            <a:ext cx="4391912" cy="2900255"/>
          </a:xfrm>
          <a:prstGeom prst="rect">
            <a:avLst/>
          </a:prstGeom>
        </p:spPr>
      </p:pic>
    </p:spTree>
    <p:extLst>
      <p:ext uri="{BB962C8B-B14F-4D97-AF65-F5344CB8AC3E}">
        <p14:creationId xmlns:p14="http://schemas.microsoft.com/office/powerpoint/2010/main" val="1605198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13" grpId="0"/>
      <p:bldP spid="14" grpId="0"/>
      <p:bldP spid="15"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BF30459-3F77-4CCD-BC5D-2DA120DC7421}"/>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microsoft.com/sharepoint/v3"/>
    <ds:schemaRef ds:uri="http://purl.org/dc/terms/"/>
    <ds:schemaRef ds:uri="e10a84d7-44a7-463d-820e-61370771f247"/>
    <ds:schemaRef ds:uri="http://schemas.openxmlformats.org/package/2006/metadata/core-properti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809</TotalTime>
  <Words>3897</Words>
  <Application>Microsoft Office PowerPoint</Application>
  <PresentationFormat>Custom</PresentationFormat>
  <Paragraphs>423</Paragraphs>
  <Slides>37</Slides>
  <Notes>30</Notes>
  <HiddenSlides>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ＭＳ Ｐゴシック</vt:lpstr>
      <vt:lpstr>Arial</vt:lpstr>
      <vt:lpstr>Calibri</vt:lpstr>
      <vt:lpstr>Consolas</vt:lpstr>
      <vt:lpstr>Marlett</vt:lpstr>
      <vt:lpstr>Segoe UI</vt:lpstr>
      <vt:lpstr>Segoe UI Light</vt:lpstr>
      <vt:lpstr>Segoe UI Semibold</vt:lpstr>
      <vt:lpstr>Symbol</vt:lpstr>
      <vt:lpstr>Times New Roman</vt:lpstr>
      <vt:lpstr>Wingdings</vt:lpstr>
      <vt:lpstr>GCIO Summit 2016 Template - White</vt:lpstr>
      <vt:lpstr>PowerPoint Presentation</vt:lpstr>
      <vt:lpstr>Office365 &amp; Intune: Seguridad y protección de datos</vt:lpstr>
      <vt:lpstr>O365 Security &amp; Protection</vt:lpstr>
      <vt:lpstr>How to protect your Information with O365</vt:lpstr>
      <vt:lpstr>Data Loss Prevention</vt:lpstr>
      <vt:lpstr>PowerPoint Presentation</vt:lpstr>
      <vt:lpstr>Unified Policy Distribution</vt:lpstr>
      <vt:lpstr>PowerPoint Presentation</vt:lpstr>
      <vt:lpstr>Content Analysis Process</vt:lpstr>
      <vt:lpstr>Enforcement Actions</vt:lpstr>
      <vt:lpstr>Incident Reports</vt:lpstr>
      <vt:lpstr>Demo</vt:lpstr>
      <vt:lpstr>Retention Hold</vt:lpstr>
      <vt:lpstr>Enable Retention Hold</vt:lpstr>
      <vt:lpstr>Where all content is stored?</vt:lpstr>
      <vt:lpstr>Hold Quota?</vt:lpstr>
      <vt:lpstr>What happens if user reachs quota?</vt:lpstr>
      <vt:lpstr>Auditing</vt:lpstr>
      <vt:lpstr>O365 Auditing</vt:lpstr>
      <vt:lpstr>New Audit Portal</vt:lpstr>
      <vt:lpstr>Admin Audit</vt:lpstr>
      <vt:lpstr>User Audit</vt:lpstr>
      <vt:lpstr>Advanced protection with Intune</vt:lpstr>
      <vt:lpstr>Conditional Access</vt:lpstr>
      <vt:lpstr>Managing Mobile Apps: How it Works</vt:lpstr>
      <vt:lpstr>Mobile application management</vt:lpstr>
      <vt:lpstr>Windows Information Protection for Windows 10</vt:lpstr>
      <vt:lpstr>WIP Protection Modes</vt:lpstr>
      <vt:lpstr>WIP Protection Modes</vt:lpstr>
      <vt:lpstr>WIP Protection Overview</vt:lpstr>
      <vt:lpstr>WIP Protection Use Cases – Copy / Paste</vt:lpstr>
      <vt:lpstr>WIP Protection Use Cases – Copy/Paste</vt:lpstr>
      <vt:lpstr>WIP Protection Use Cases – Copy/Paste</vt:lpstr>
      <vt:lpstr>Protect corporate data with Windows 10 </vt:lpstr>
      <vt:lpstr>Demo</vt:lpstr>
      <vt:lpstr>Gracias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Elena Idoate Lacasia</cp:lastModifiedBy>
  <cp:revision>87</cp:revision>
  <dcterms:created xsi:type="dcterms:W3CDTF">2016-08-22T02:07:54Z</dcterms:created>
  <dcterms:modified xsi:type="dcterms:W3CDTF">2016-10-04T10:53:17Z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